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9" r:id="rId2"/>
    <p:sldId id="256" r:id="rId3"/>
    <p:sldId id="318" r:id="rId4"/>
    <p:sldId id="261" r:id="rId5"/>
    <p:sldId id="262" r:id="rId6"/>
    <p:sldId id="263" r:id="rId7"/>
    <p:sldId id="264" r:id="rId8"/>
    <p:sldId id="266" r:id="rId9"/>
    <p:sldId id="324" r:id="rId10"/>
    <p:sldId id="325" r:id="rId11"/>
    <p:sldId id="326" r:id="rId12"/>
    <p:sldId id="303" r:id="rId13"/>
    <p:sldId id="267" r:id="rId14"/>
    <p:sldId id="268" r:id="rId15"/>
    <p:sldId id="269" r:id="rId16"/>
    <p:sldId id="271" r:id="rId17"/>
    <p:sldId id="273" r:id="rId18"/>
    <p:sldId id="298" r:id="rId19"/>
    <p:sldId id="286" r:id="rId20"/>
    <p:sldId id="274" r:id="rId21"/>
    <p:sldId id="281" r:id="rId22"/>
    <p:sldId id="275" r:id="rId23"/>
    <p:sldId id="282" r:id="rId24"/>
    <p:sldId id="277" r:id="rId25"/>
    <p:sldId id="278" r:id="rId26"/>
    <p:sldId id="314" r:id="rId27"/>
    <p:sldId id="283" r:id="rId28"/>
    <p:sldId id="291" r:id="rId29"/>
    <p:sldId id="289" r:id="rId30"/>
    <p:sldId id="304" r:id="rId31"/>
    <p:sldId id="287" r:id="rId32"/>
    <p:sldId id="290" r:id="rId33"/>
    <p:sldId id="305" r:id="rId34"/>
    <p:sldId id="307" r:id="rId35"/>
    <p:sldId id="306" r:id="rId36"/>
    <p:sldId id="308" r:id="rId37"/>
    <p:sldId id="288" r:id="rId38"/>
    <p:sldId id="309" r:id="rId39"/>
    <p:sldId id="310" r:id="rId40"/>
    <p:sldId id="332" r:id="rId41"/>
    <p:sldId id="327" r:id="rId42"/>
    <p:sldId id="328" r:id="rId43"/>
    <p:sldId id="329" r:id="rId44"/>
    <p:sldId id="312" r:id="rId45"/>
    <p:sldId id="331" r:id="rId46"/>
    <p:sldId id="316" r:id="rId47"/>
    <p:sldId id="330" r:id="rId48"/>
    <p:sldId id="315" r:id="rId49"/>
    <p:sldId id="311" r:id="rId50"/>
    <p:sldId id="302" r:id="rId51"/>
    <p:sldId id="319" r:id="rId52"/>
    <p:sldId id="321" r:id="rId53"/>
    <p:sldId id="322" r:id="rId54"/>
    <p:sldId id="323" r:id="rId55"/>
    <p:sldId id="320" r:id="rId56"/>
    <p:sldId id="317"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6239"/>
    <a:srgbClr val="5F512F"/>
    <a:srgbClr val="947F4A"/>
    <a:srgbClr val="C9B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9767" autoAdjust="0"/>
  </p:normalViewPr>
  <p:slideViewPr>
    <p:cSldViewPr>
      <p:cViewPr>
        <p:scale>
          <a:sx n="75" d="100"/>
          <a:sy n="75" d="100"/>
        </p:scale>
        <p:origin x="-930" y="-78"/>
      </p:cViewPr>
      <p:guideLst>
        <p:guide orient="horz" pos="2160"/>
        <p:guide pos="2880"/>
      </p:guideLst>
    </p:cSldViewPr>
  </p:slideViewPr>
  <p:outlineViewPr>
    <p:cViewPr>
      <p:scale>
        <a:sx n="33" d="100"/>
        <a:sy n="33" d="100"/>
      </p:scale>
      <p:origin x="0" y="30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03CCA-5248-4950-9130-C16A01AC3D35}" type="datetimeFigureOut">
              <a:rPr lang="en-GB" smtClean="0"/>
              <a:t>28/09/2025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74EEA-57FA-4F05-878B-E1DC8E98581F}" type="slidenum">
              <a:rPr lang="en-GB" smtClean="0"/>
              <a:t>‹#›</a:t>
            </a:fld>
            <a:endParaRPr lang="en-GB"/>
          </a:p>
        </p:txBody>
      </p:sp>
    </p:spTree>
    <p:extLst>
      <p:ext uri="{BB962C8B-B14F-4D97-AF65-F5344CB8AC3E}">
        <p14:creationId xmlns:p14="http://schemas.microsoft.com/office/powerpoint/2010/main" val="83280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edailerskyklub.art/ocenenie-medaila-roka-2023/#Aqua-Daniel-Brunovsk&#253;"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medailerskyklub.art/vystavy/svetovy-medailersky-kongres-a-vystava-modernych-umeleckych-medaili-xxxviii-fidem-munich-202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ebumenia.sk/dielo/SVK:SNG.O_313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rkatba.sk/cenu-fra-angelico-dostal-aj-greckokatolicky-socha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eskamincovna.sk/sk/dukat-sk-2024-maria-terezia-manzelka-proof-2652-18043-d/"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ceskamincovna.sk/sk/desatdukat-sk-2024-maria-terezia-reformatorka-proof-2652-18047-d/" TargetMode="External"/><Relationship Id="rId5" Type="http://schemas.openxmlformats.org/officeDocument/2006/relationships/hyperlink" Target="https://ceskamincovna.sk/sk/patdukat-sk-2024-maria-terezia-matka-dvoch-cisarov-proof-2652-18046-d/" TargetMode="External"/><Relationship Id="rId4" Type="http://schemas.openxmlformats.org/officeDocument/2006/relationships/hyperlink" Target="https://ceskamincovna.sk/sk/dvojdukat-sk-2024-maria-terezia-panovnicka-proof-456-18045-d/"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eskamincovna.sk/sk/spravy-481/objavte-poklady-starych-civilizacii_205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medailerskyklub.art/vystavy/svetovy-medailersky-kongres-a-vystava-modernych-umeleckych-medaili-xxxviii-fidem-munich-202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medailerskyklub.art/vystavy/svetovy-medailersky-kongres-a-vystava-modernych-umeleckych-medaili-xxxviii-fidem-munich-202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beratel.info/veletrh-sberate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grkatba.sk/cenu-fra-angelico-dostal-aj-greckokatolicky-socha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b="0" baseline="0" dirty="0" smtClean="0"/>
          </a:p>
        </p:txBody>
      </p:sp>
      <p:sp>
        <p:nvSpPr>
          <p:cNvPr id="4" name="Slide Number Placeholder 3"/>
          <p:cNvSpPr>
            <a:spLocks noGrp="1"/>
          </p:cNvSpPr>
          <p:nvPr>
            <p:ph type="sldNum" sz="quarter" idx="10"/>
          </p:nvPr>
        </p:nvSpPr>
        <p:spPr/>
        <p:txBody>
          <a:bodyPr/>
          <a:lstStyle/>
          <a:p>
            <a:fld id="{CF574EEA-57FA-4F05-878B-E1DC8E98581F}" type="slidenum">
              <a:rPr lang="en-GB" smtClean="0"/>
              <a:t>1</a:t>
            </a:fld>
            <a:endParaRPr lang="en-GB" dirty="0"/>
          </a:p>
        </p:txBody>
      </p:sp>
    </p:spTree>
    <p:extLst>
      <p:ext uri="{BB962C8B-B14F-4D97-AF65-F5344CB8AC3E}">
        <p14:creationId xmlns:p14="http://schemas.microsoft.com/office/powerpoint/2010/main" val="1214847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noProof="0" dirty="0" smtClean="0"/>
              <a:t>- V komornej tvorbe patrí </a:t>
            </a:r>
            <a:r>
              <a:rPr lang="sk-SK" b="1" noProof="0" dirty="0" smtClean="0"/>
              <a:t>Alexander Vika</a:t>
            </a:r>
            <a:r>
              <a:rPr lang="sk-SK" noProof="0" dirty="0" smtClean="0"/>
              <a:t> k rešpektovaným medailérskym osobnostiam. Ako jeden z prvých do monumentálnej sochárskej tvorby priniesol </a:t>
            </a:r>
            <a:r>
              <a:rPr lang="sk-SK" b="1" noProof="0" dirty="0" smtClean="0"/>
              <a:t>abstrakciu</a:t>
            </a:r>
            <a:r>
              <a:rPr lang="sk-SK" noProof="0" dirty="0" smtClean="0"/>
              <a:t>.</a:t>
            </a:r>
            <a:br>
              <a:rPr lang="sk-SK" noProof="0" dirty="0" smtClean="0"/>
            </a:br>
            <a:r>
              <a:rPr lang="sk-SK" b="1" noProof="0" dirty="0" smtClean="0"/>
              <a:t>Alexander Vika </a:t>
            </a:r>
            <a:r>
              <a:rPr lang="sk-SK" noProof="0" dirty="0" smtClean="0"/>
              <a:t>sa narodil 10. mája 1933 v Bratislave, v roku 2023 oslávil </a:t>
            </a:r>
            <a:r>
              <a:rPr lang="sk-SK" noProof="0" dirty="0" err="1" smtClean="0"/>
              <a:t>90-výročie</a:t>
            </a:r>
            <a:r>
              <a:rPr lang="sk-SK" noProof="0" dirty="0" smtClean="0"/>
              <a:t> narodenia.</a:t>
            </a:r>
            <a:br>
              <a:rPr lang="sk-SK" noProof="0" dirty="0" smtClean="0"/>
            </a:br>
            <a:r>
              <a:rPr lang="sk-SK" noProof="0" dirty="0" smtClean="0"/>
              <a:t>Ako absolvent umeleckej priemyslovky, kde sa venoval keramickej tvorbe, v roku 1953 začal študovať na Vysokej škole výtvarných umení (VŠVU) v Bratislave, ktorú ukončil v roku 1959 na oddelení reliéfneho sochárstva u </a:t>
            </a:r>
            <a:r>
              <a:rPr lang="sk-SK" u="sng" noProof="0" dirty="0" smtClean="0">
                <a:effectLst/>
              </a:rPr>
              <a:t>profesora Rudolfa Pribiša</a:t>
            </a:r>
            <a:r>
              <a:rPr lang="sk-SK" noProof="0" dirty="0" smtClean="0"/>
              <a:t>.</a:t>
            </a:r>
            <a:br>
              <a:rPr lang="sk-SK" noProof="0" dirty="0" smtClean="0"/>
            </a:br>
            <a:r>
              <a:rPr lang="sk-SK" u="sng" noProof="0" dirty="0" smtClean="0"/>
              <a:t>Ako pedagóg pôsobil na</a:t>
            </a:r>
            <a:r>
              <a:rPr lang="sk-SK" u="none" noProof="0" dirty="0" smtClean="0"/>
              <a:t> Pedagogickej fakulte Univerzity Komenského v Trnave (1965-1985), na Strojníckej fakulte Slovenskej vysokej školy technickej </a:t>
            </a:r>
            <a:r>
              <a:rPr lang="sk-SK" noProof="0" dirty="0" smtClean="0"/>
              <a:t>(SVŠT, dnes Slovenská technická univerzita – STU) v Bratislave (1986-1990), na Katedre priemyselného dizajnu Fakulty architektúry STU v Bratislave (1990-2002) a od roku 2002 aj na Katedre dizajnu Fakulty priemyselných technológií v Púchove Trenčianskej univerzity Alexandra Dubčeka.</a:t>
            </a:r>
            <a:br>
              <a:rPr lang="sk-SK" noProof="0" dirty="0" smtClean="0"/>
            </a:br>
            <a:r>
              <a:rPr lang="sk-SK" b="1" noProof="0" dirty="0" smtClean="0"/>
              <a:t>Princípy abstrakcie</a:t>
            </a:r>
            <a:r>
              <a:rPr lang="sk-SK" noProof="0" dirty="0" smtClean="0"/>
              <a:t> aplikoval v monumentálnej tvorbe už v 60. rokoch 20. storočia. </a:t>
            </a:r>
          </a:p>
          <a:p>
            <a:r>
              <a:rPr lang="sk-SK" noProof="0" dirty="0" smtClean="0"/>
              <a:t>Rozsiahla je aj jeho reliéfna a </a:t>
            </a:r>
            <a:r>
              <a:rPr lang="sk-SK" b="1" noProof="0" dirty="0" smtClean="0"/>
              <a:t>medailérska</a:t>
            </a:r>
            <a:r>
              <a:rPr lang="sk-SK" noProof="0" dirty="0" smtClean="0"/>
              <a:t> tvorba a aj komorná plastika.</a:t>
            </a:r>
          </a:p>
          <a:p>
            <a:r>
              <a:rPr lang="en-GB" dirty="0" err="1" smtClean="0"/>
              <a:t>Jeho</a:t>
            </a:r>
            <a:r>
              <a:rPr lang="en-GB" dirty="0" smtClean="0"/>
              <a:t> </a:t>
            </a:r>
            <a:r>
              <a:rPr lang="en-GB" b="1" dirty="0" err="1" smtClean="0"/>
              <a:t>medailérska</a:t>
            </a:r>
            <a:r>
              <a:rPr lang="en-GB" dirty="0" smtClean="0"/>
              <a:t> </a:t>
            </a:r>
            <a:r>
              <a:rPr lang="en-GB" dirty="0" err="1" smtClean="0"/>
              <a:t>tvorba</a:t>
            </a:r>
            <a:r>
              <a:rPr lang="en-GB" dirty="0" smtClean="0"/>
              <a:t> </a:t>
            </a:r>
            <a:r>
              <a:rPr lang="en-GB" dirty="0" err="1" smtClean="0"/>
              <a:t>si</a:t>
            </a:r>
            <a:r>
              <a:rPr lang="en-GB" dirty="0" smtClean="0"/>
              <a:t> </a:t>
            </a:r>
            <a:r>
              <a:rPr lang="en-GB" dirty="0" err="1" smtClean="0"/>
              <a:t>získala</a:t>
            </a:r>
            <a:r>
              <a:rPr lang="en-GB" dirty="0" smtClean="0"/>
              <a:t> </a:t>
            </a:r>
            <a:r>
              <a:rPr lang="en-GB" dirty="0" err="1" smtClean="0"/>
              <a:t>vysoké</a:t>
            </a:r>
            <a:r>
              <a:rPr lang="en-GB" dirty="0" smtClean="0"/>
              <a:t> </a:t>
            </a:r>
            <a:r>
              <a:rPr lang="en-GB" dirty="0" err="1" smtClean="0"/>
              <a:t>uznanie</a:t>
            </a:r>
            <a:r>
              <a:rPr lang="en-GB" dirty="0" smtClean="0"/>
              <a:t> </a:t>
            </a:r>
            <a:r>
              <a:rPr lang="en-GB" dirty="0" err="1" smtClean="0"/>
              <a:t>aj</a:t>
            </a:r>
            <a:r>
              <a:rPr lang="en-GB" dirty="0" smtClean="0"/>
              <a:t> v </a:t>
            </a:r>
            <a:r>
              <a:rPr lang="en-GB" dirty="0" err="1" smtClean="0"/>
              <a:t>kontexte</a:t>
            </a:r>
            <a:r>
              <a:rPr lang="en-GB" dirty="0" smtClean="0"/>
              <a:t> </a:t>
            </a:r>
            <a:r>
              <a:rPr lang="en-GB" dirty="0" err="1" smtClean="0"/>
              <a:t>medzinárodných</a:t>
            </a:r>
            <a:r>
              <a:rPr lang="en-GB" dirty="0" smtClean="0"/>
              <a:t> </a:t>
            </a:r>
            <a:r>
              <a:rPr lang="en-GB" dirty="0" err="1" smtClean="0"/>
              <a:t>výtvarných</a:t>
            </a:r>
            <a:r>
              <a:rPr lang="en-GB" dirty="0" smtClean="0"/>
              <a:t> </a:t>
            </a:r>
            <a:r>
              <a:rPr lang="en-GB" dirty="0" err="1" smtClean="0"/>
              <a:t>podujatí</a:t>
            </a:r>
            <a:r>
              <a:rPr lang="en-GB" dirty="0" smtClean="0"/>
              <a:t>.</a:t>
            </a:r>
            <a:br>
              <a:rPr lang="en-GB" dirty="0" smtClean="0"/>
            </a:br>
            <a:r>
              <a:rPr lang="en-GB" dirty="0" smtClean="0"/>
              <a:t>V </a:t>
            </a:r>
            <a:r>
              <a:rPr lang="en-GB" dirty="0" err="1" smtClean="0"/>
              <a:t>roku</a:t>
            </a:r>
            <a:r>
              <a:rPr lang="en-GB" dirty="0" smtClean="0"/>
              <a:t> 2001 mu </a:t>
            </a:r>
            <a:r>
              <a:rPr lang="en-GB" dirty="0" err="1" smtClean="0"/>
              <a:t>za</a:t>
            </a:r>
            <a:r>
              <a:rPr lang="en-GB" dirty="0" smtClean="0"/>
              <a:t> </a:t>
            </a:r>
            <a:r>
              <a:rPr lang="en-GB" dirty="0" err="1" smtClean="0"/>
              <a:t>celoživotné</a:t>
            </a:r>
            <a:r>
              <a:rPr lang="en-GB" dirty="0" smtClean="0"/>
              <a:t> </a:t>
            </a:r>
            <a:r>
              <a:rPr lang="en-GB" dirty="0" err="1" smtClean="0"/>
              <a:t>dielo</a:t>
            </a:r>
            <a:r>
              <a:rPr lang="en-GB" dirty="0" smtClean="0"/>
              <a:t> v </a:t>
            </a:r>
            <a:r>
              <a:rPr lang="en-GB" dirty="0" err="1" smtClean="0"/>
              <a:t>oblasti</a:t>
            </a:r>
            <a:r>
              <a:rPr lang="en-GB" dirty="0" smtClean="0"/>
              <a:t> </a:t>
            </a:r>
            <a:r>
              <a:rPr lang="en-GB" b="1" dirty="0" err="1" smtClean="0"/>
              <a:t>medailérstva</a:t>
            </a:r>
            <a:r>
              <a:rPr lang="en-GB" dirty="0" smtClean="0"/>
              <a:t> a </a:t>
            </a:r>
            <a:r>
              <a:rPr lang="en-GB" dirty="0" err="1" smtClean="0"/>
              <a:t>sochárstva</a:t>
            </a:r>
            <a:r>
              <a:rPr lang="en-GB" dirty="0" smtClean="0"/>
              <a:t> i </a:t>
            </a:r>
            <a:r>
              <a:rPr lang="en-GB" dirty="0" err="1" smtClean="0"/>
              <a:t>za</a:t>
            </a:r>
            <a:r>
              <a:rPr lang="en-GB" dirty="0" smtClean="0"/>
              <a:t> </a:t>
            </a:r>
            <a:r>
              <a:rPr lang="en-GB" dirty="0" err="1" smtClean="0"/>
              <a:t>mimoriadne</a:t>
            </a:r>
            <a:r>
              <a:rPr lang="en-GB" dirty="0" smtClean="0"/>
              <a:t> </a:t>
            </a:r>
            <a:r>
              <a:rPr lang="en-GB" dirty="0" err="1" smtClean="0"/>
              <a:t>zásluhy</a:t>
            </a:r>
            <a:r>
              <a:rPr lang="en-GB" dirty="0" smtClean="0"/>
              <a:t> v </a:t>
            </a:r>
            <a:r>
              <a:rPr lang="en-GB" dirty="0" err="1" smtClean="0"/>
              <a:t>rozvoji</a:t>
            </a:r>
            <a:r>
              <a:rPr lang="en-GB" dirty="0" smtClean="0"/>
              <a:t> </a:t>
            </a:r>
            <a:r>
              <a:rPr lang="en-GB" dirty="0" err="1" smtClean="0"/>
              <a:t>vedeckej</a:t>
            </a:r>
            <a:r>
              <a:rPr lang="en-GB" dirty="0" smtClean="0"/>
              <a:t> a </a:t>
            </a:r>
            <a:r>
              <a:rPr lang="en-GB" dirty="0" err="1" smtClean="0"/>
              <a:t>pedagogickej</a:t>
            </a:r>
            <a:r>
              <a:rPr lang="en-GB" dirty="0" smtClean="0"/>
              <a:t> </a:t>
            </a:r>
            <a:r>
              <a:rPr lang="en-GB" dirty="0" err="1" smtClean="0"/>
              <a:t>činnosti</a:t>
            </a:r>
            <a:r>
              <a:rPr lang="en-GB" dirty="0" smtClean="0"/>
              <a:t> </a:t>
            </a:r>
            <a:r>
              <a:rPr lang="en-GB" dirty="0" err="1" smtClean="0"/>
              <a:t>udelila</a:t>
            </a:r>
            <a:r>
              <a:rPr lang="en-GB" dirty="0" smtClean="0"/>
              <a:t> </a:t>
            </a:r>
            <a:r>
              <a:rPr lang="en-GB" dirty="0" err="1" smtClean="0"/>
              <a:t>vedecká</a:t>
            </a:r>
            <a:r>
              <a:rPr lang="en-GB" dirty="0" smtClean="0"/>
              <a:t> </a:t>
            </a:r>
            <a:r>
              <a:rPr lang="en-GB" dirty="0" err="1" smtClean="0"/>
              <a:t>rada</a:t>
            </a:r>
            <a:r>
              <a:rPr lang="en-GB" dirty="0" smtClean="0"/>
              <a:t> </a:t>
            </a:r>
            <a:r>
              <a:rPr lang="en-GB" dirty="0" err="1" smtClean="0"/>
              <a:t>Trenčianskej</a:t>
            </a:r>
            <a:r>
              <a:rPr lang="en-GB" dirty="0" smtClean="0"/>
              <a:t> </a:t>
            </a:r>
            <a:r>
              <a:rPr lang="en-GB" dirty="0" err="1" smtClean="0"/>
              <a:t>univerzity</a:t>
            </a:r>
            <a:r>
              <a:rPr lang="en-GB" dirty="0" smtClean="0"/>
              <a:t> Alexandra </a:t>
            </a:r>
            <a:r>
              <a:rPr lang="en-GB" dirty="0" err="1" smtClean="0"/>
              <a:t>Dubčeka</a:t>
            </a:r>
            <a:r>
              <a:rPr lang="en-GB" dirty="0" smtClean="0"/>
              <a:t> </a:t>
            </a:r>
            <a:r>
              <a:rPr lang="en-GB" dirty="0" err="1" smtClean="0"/>
              <a:t>čestnú</a:t>
            </a:r>
            <a:r>
              <a:rPr lang="en-GB" dirty="0" smtClean="0"/>
              <a:t> </a:t>
            </a:r>
            <a:r>
              <a:rPr lang="en-GB" dirty="0" err="1" smtClean="0"/>
              <a:t>vedeckú</a:t>
            </a:r>
            <a:r>
              <a:rPr lang="en-GB" dirty="0" smtClean="0"/>
              <a:t> </a:t>
            </a:r>
            <a:r>
              <a:rPr lang="en-GB" dirty="0" err="1" smtClean="0"/>
              <a:t>hodnosť</a:t>
            </a:r>
            <a:r>
              <a:rPr lang="en-GB" dirty="0" smtClean="0"/>
              <a:t> Doctor </a:t>
            </a:r>
            <a:r>
              <a:rPr lang="en-GB" dirty="0" err="1" smtClean="0"/>
              <a:t>Honoris</a:t>
            </a:r>
            <a:r>
              <a:rPr lang="en-GB" dirty="0" smtClean="0"/>
              <a:t> </a:t>
            </a:r>
            <a:r>
              <a:rPr lang="en-GB" dirty="0" err="1" smtClean="0"/>
              <a:t>Causa</a:t>
            </a:r>
            <a:r>
              <a:rPr lang="en-GB" dirty="0" smtClean="0"/>
              <a:t>.</a:t>
            </a:r>
            <a:endParaRPr lang="sk-SK" dirty="0" smtClean="0"/>
          </a:p>
          <a:p>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 </a:t>
            </a:r>
            <a:r>
              <a:rPr lang="en-GB" dirty="0" err="1" smtClean="0"/>
              <a:t>Akad</a:t>
            </a:r>
            <a:r>
              <a:rPr lang="en-GB" dirty="0" smtClean="0"/>
              <a:t>. </a:t>
            </a:r>
            <a:r>
              <a:rPr lang="en-GB" dirty="0" err="1" smtClean="0"/>
              <a:t>soch</a:t>
            </a:r>
            <a:r>
              <a:rPr lang="en-GB" dirty="0" smtClean="0"/>
              <a:t>. </a:t>
            </a:r>
            <a:r>
              <a:rPr lang="en-GB" b="1" dirty="0" err="1" smtClean="0"/>
              <a:t>Ľudmila</a:t>
            </a:r>
            <a:r>
              <a:rPr lang="en-GB" b="1" dirty="0" smtClean="0"/>
              <a:t> </a:t>
            </a:r>
            <a:r>
              <a:rPr lang="en-GB" b="1" dirty="0" err="1" smtClean="0"/>
              <a:t>Cvengrošová</a:t>
            </a:r>
            <a:r>
              <a:rPr lang="en-GB" dirty="0" smtClean="0"/>
              <a:t> (* 17.6.1937, </a:t>
            </a:r>
            <a:r>
              <a:rPr lang="en-GB" dirty="0" err="1" smtClean="0"/>
              <a:t>Radošina</a:t>
            </a:r>
            <a:r>
              <a:rPr lang="en-GB" dirty="0" smtClean="0"/>
              <a:t>), </a:t>
            </a:r>
            <a:r>
              <a:rPr lang="en-GB" dirty="0" err="1" smtClean="0"/>
              <a:t>absolventka</a:t>
            </a:r>
            <a:r>
              <a:rPr lang="en-GB" dirty="0" smtClean="0"/>
              <a:t> </a:t>
            </a:r>
            <a:r>
              <a:rPr lang="en-GB" dirty="0" err="1" smtClean="0"/>
              <a:t>Vysokej</a:t>
            </a:r>
            <a:r>
              <a:rPr lang="en-GB" dirty="0" smtClean="0"/>
              <a:t> </a:t>
            </a:r>
            <a:r>
              <a:rPr lang="en-GB" dirty="0" err="1" smtClean="0"/>
              <a:t>školy</a:t>
            </a:r>
            <a:r>
              <a:rPr lang="en-GB" dirty="0" smtClean="0"/>
              <a:t> </a:t>
            </a:r>
            <a:r>
              <a:rPr lang="en-GB" dirty="0" err="1" smtClean="0"/>
              <a:t>výtvarných</a:t>
            </a:r>
            <a:r>
              <a:rPr lang="en-GB" dirty="0" smtClean="0"/>
              <a:t> </a:t>
            </a:r>
            <a:r>
              <a:rPr lang="en-GB" dirty="0" err="1" smtClean="0"/>
              <a:t>umení</a:t>
            </a:r>
            <a:r>
              <a:rPr lang="en-GB" dirty="0" smtClean="0"/>
              <a:t> v </a:t>
            </a:r>
            <a:r>
              <a:rPr lang="en-GB" dirty="0" err="1" smtClean="0"/>
              <a:t>Bratislave</a:t>
            </a:r>
            <a:r>
              <a:rPr lang="en-GB" dirty="0" smtClean="0"/>
              <a:t> (prof. Ján Kulich, prof. Rudolf </a:t>
            </a:r>
            <a:r>
              <a:rPr lang="en-GB" dirty="0" err="1" smtClean="0"/>
              <a:t>Pribiš</a:t>
            </a:r>
            <a:r>
              <a:rPr lang="en-GB" dirty="0" smtClean="0"/>
              <a:t>), </a:t>
            </a:r>
            <a:r>
              <a:rPr lang="en-GB" dirty="0" err="1" smtClean="0"/>
              <a:t>inklinuje</a:t>
            </a:r>
            <a:r>
              <a:rPr lang="en-GB" dirty="0" smtClean="0"/>
              <a:t> </a:t>
            </a:r>
            <a:r>
              <a:rPr lang="en-GB" dirty="0" err="1" smtClean="0"/>
              <a:t>ku</a:t>
            </a:r>
            <a:r>
              <a:rPr lang="en-GB" dirty="0" smtClean="0"/>
              <a:t> </a:t>
            </a:r>
            <a:r>
              <a:rPr lang="en-GB" dirty="0" err="1" smtClean="0"/>
              <a:t>komornej</a:t>
            </a:r>
            <a:r>
              <a:rPr lang="en-GB" dirty="0" smtClean="0"/>
              <a:t> </a:t>
            </a:r>
            <a:r>
              <a:rPr lang="en-GB" dirty="0" err="1" smtClean="0"/>
              <a:t>plastike</a:t>
            </a:r>
            <a:r>
              <a:rPr lang="en-GB" dirty="0" smtClean="0"/>
              <a:t> a </a:t>
            </a:r>
            <a:r>
              <a:rPr lang="en-GB" dirty="0" err="1" smtClean="0"/>
              <a:t>medailérskej</a:t>
            </a:r>
            <a:r>
              <a:rPr lang="en-GB" dirty="0" smtClean="0"/>
              <a:t> </a:t>
            </a:r>
            <a:r>
              <a:rPr lang="en-GB" dirty="0" err="1" smtClean="0"/>
              <a:t>tvorbe</a:t>
            </a:r>
            <a:r>
              <a:rPr lang="en-GB" dirty="0" smtClean="0"/>
              <a:t>, </a:t>
            </a:r>
            <a:r>
              <a:rPr lang="en-GB" dirty="0" err="1" smtClean="0"/>
              <a:t>na</a:t>
            </a:r>
            <a:r>
              <a:rPr lang="en-GB" dirty="0" smtClean="0"/>
              <a:t> </a:t>
            </a:r>
            <a:r>
              <a:rPr lang="en-GB" dirty="0" err="1" smtClean="0"/>
              <a:t>ktorú</a:t>
            </a:r>
            <a:r>
              <a:rPr lang="en-GB" dirty="0" smtClean="0"/>
              <a:t> </a:t>
            </a:r>
            <a:r>
              <a:rPr lang="en-GB" dirty="0" err="1" smtClean="0"/>
              <a:t>čerpá</a:t>
            </a:r>
            <a:r>
              <a:rPr lang="en-GB" dirty="0" smtClean="0"/>
              <a:t> </a:t>
            </a:r>
            <a:r>
              <a:rPr lang="en-GB" dirty="0" err="1" smtClean="0"/>
              <a:t>inšpiráciu</a:t>
            </a:r>
            <a:r>
              <a:rPr lang="en-GB" dirty="0" smtClean="0"/>
              <a:t> z </a:t>
            </a:r>
            <a:r>
              <a:rPr lang="en-GB" dirty="0" err="1" smtClean="0"/>
              <a:t>histórie</a:t>
            </a:r>
            <a:r>
              <a:rPr lang="en-GB" dirty="0" smtClean="0"/>
              <a:t>.</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Cez</a:t>
            </a:r>
            <a:r>
              <a:rPr lang="en-GB" dirty="0" smtClean="0"/>
              <a:t> </a:t>
            </a:r>
            <a:r>
              <a:rPr lang="en-GB" dirty="0" err="1" smtClean="0"/>
              <a:t>šesťdesiat</a:t>
            </a:r>
            <a:r>
              <a:rPr lang="en-GB" dirty="0" smtClean="0"/>
              <a:t> </a:t>
            </a:r>
            <a:r>
              <a:rPr lang="en-GB" dirty="0" err="1" smtClean="0"/>
              <a:t>rokov</a:t>
            </a:r>
            <a:r>
              <a:rPr lang="en-GB" dirty="0" smtClean="0"/>
              <a:t> </a:t>
            </a:r>
            <a:r>
              <a:rPr lang="en-GB" dirty="0" err="1" smtClean="0"/>
              <a:t>tvorí</a:t>
            </a:r>
            <a:r>
              <a:rPr lang="en-GB" dirty="0" smtClean="0"/>
              <a:t> s </a:t>
            </a:r>
            <a:r>
              <a:rPr lang="en-GB" dirty="0" err="1" smtClean="0"/>
              <a:t>veľkým</a:t>
            </a:r>
            <a:r>
              <a:rPr lang="en-GB" dirty="0" smtClean="0"/>
              <a:t> </a:t>
            </a:r>
            <a:r>
              <a:rPr lang="en-GB" dirty="0" err="1" smtClean="0"/>
              <a:t>zanietením</a:t>
            </a:r>
            <a:r>
              <a:rPr lang="en-GB" dirty="0" smtClean="0"/>
              <a:t> a s </a:t>
            </a:r>
            <a:r>
              <a:rPr lang="en-GB" dirty="0" err="1" smtClean="0"/>
              <a:t>nádejou</a:t>
            </a:r>
            <a:r>
              <a:rPr lang="en-GB" dirty="0" smtClean="0"/>
              <a:t>, </a:t>
            </a:r>
            <a:r>
              <a:rPr lang="en-GB" dirty="0" err="1" smtClean="0"/>
              <a:t>že</a:t>
            </a:r>
            <a:r>
              <a:rPr lang="en-GB" dirty="0" smtClean="0"/>
              <a:t> s </a:t>
            </a:r>
            <a:r>
              <a:rPr lang="en-GB" dirty="0" err="1" smtClean="0"/>
              <a:t>pomocou</a:t>
            </a:r>
            <a:r>
              <a:rPr lang="en-GB" dirty="0" smtClean="0"/>
              <a:t> </a:t>
            </a:r>
            <a:r>
              <a:rPr lang="en-GB" dirty="0" err="1" smtClean="0"/>
              <a:t>svojich</a:t>
            </a:r>
            <a:r>
              <a:rPr lang="en-GB" dirty="0" smtClean="0"/>
              <a:t> </a:t>
            </a:r>
            <a:r>
              <a:rPr lang="en-GB" dirty="0" err="1" smtClean="0"/>
              <a:t>diel</a:t>
            </a:r>
            <a:r>
              <a:rPr lang="en-GB" dirty="0" smtClean="0"/>
              <a:t> </a:t>
            </a:r>
            <a:r>
              <a:rPr lang="en-GB" dirty="0" err="1" smtClean="0"/>
              <a:t>sprostredkuje</a:t>
            </a:r>
            <a:r>
              <a:rPr lang="en-GB" dirty="0" smtClean="0"/>
              <a:t> </a:t>
            </a:r>
            <a:r>
              <a:rPr lang="en-GB" dirty="0" err="1" smtClean="0"/>
              <a:t>dejiny</a:t>
            </a:r>
            <a:r>
              <a:rPr lang="en-GB" dirty="0" smtClean="0"/>
              <a:t> </a:t>
            </a:r>
            <a:r>
              <a:rPr lang="en-GB" dirty="0" err="1" smtClean="0"/>
              <a:t>širokej</a:t>
            </a:r>
            <a:r>
              <a:rPr lang="en-GB" dirty="0" smtClean="0"/>
              <a:t> </a:t>
            </a:r>
            <a:r>
              <a:rPr lang="en-GB" dirty="0" err="1" smtClean="0"/>
              <a:t>verejnosti</a:t>
            </a:r>
            <a:r>
              <a:rPr lang="en-GB" dirty="0" smtClean="0"/>
              <a:t>. </a:t>
            </a:r>
            <a:r>
              <a:rPr lang="en-GB" dirty="0" err="1" smtClean="0"/>
              <a:t>Približuje</a:t>
            </a:r>
            <a:r>
              <a:rPr lang="en-GB" dirty="0" smtClean="0"/>
              <a:t> </a:t>
            </a:r>
            <a:r>
              <a:rPr lang="en-GB" dirty="0" err="1" smtClean="0"/>
              <a:t>nám</a:t>
            </a:r>
            <a:r>
              <a:rPr lang="en-GB" dirty="0" smtClean="0"/>
              <a:t> </a:t>
            </a:r>
            <a:r>
              <a:rPr lang="en-GB" dirty="0" err="1" smtClean="0"/>
              <a:t>svetoborné</a:t>
            </a:r>
            <a:r>
              <a:rPr lang="en-GB" dirty="0" smtClean="0"/>
              <a:t> </a:t>
            </a:r>
            <a:r>
              <a:rPr lang="en-GB" dirty="0" err="1" smtClean="0"/>
              <a:t>historické</a:t>
            </a:r>
            <a:r>
              <a:rPr lang="en-GB" dirty="0" smtClean="0"/>
              <a:t> </a:t>
            </a:r>
            <a:r>
              <a:rPr lang="en-GB" dirty="0" err="1" smtClean="0"/>
              <a:t>udalosti</a:t>
            </a:r>
            <a:r>
              <a:rPr lang="en-GB" dirty="0" smtClean="0"/>
              <a:t> a </a:t>
            </a:r>
            <a:r>
              <a:rPr lang="en-GB" dirty="0" err="1" smtClean="0"/>
              <a:t>každodenné</a:t>
            </a:r>
            <a:r>
              <a:rPr lang="en-GB" dirty="0" smtClean="0"/>
              <a:t> </a:t>
            </a:r>
            <a:r>
              <a:rPr lang="en-GB" dirty="0" err="1" smtClean="0"/>
              <a:t>životy</a:t>
            </a:r>
            <a:r>
              <a:rPr lang="en-GB" dirty="0" smtClean="0"/>
              <a:t> </a:t>
            </a:r>
            <a:r>
              <a:rPr lang="en-GB" dirty="0" err="1" smtClean="0"/>
              <a:t>ľudí</a:t>
            </a:r>
            <a:r>
              <a:rPr lang="en-GB" dirty="0" smtClean="0"/>
              <a:t>, od </a:t>
            </a:r>
            <a:r>
              <a:rPr lang="en-GB" dirty="0" err="1" smtClean="0"/>
              <a:t>ktorých</a:t>
            </a:r>
            <a:r>
              <a:rPr lang="en-GB" dirty="0" smtClean="0"/>
              <a:t> </a:t>
            </a:r>
            <a:r>
              <a:rPr lang="en-GB" dirty="0" err="1" smtClean="0"/>
              <a:t>nás</a:t>
            </a:r>
            <a:r>
              <a:rPr lang="en-GB" dirty="0" smtClean="0"/>
              <a:t> </a:t>
            </a:r>
            <a:r>
              <a:rPr lang="en-GB" dirty="0" err="1" smtClean="0"/>
              <a:t>delia</a:t>
            </a:r>
            <a:r>
              <a:rPr lang="en-GB" dirty="0" smtClean="0"/>
              <a:t> </a:t>
            </a:r>
            <a:r>
              <a:rPr lang="en-GB" dirty="0" err="1" smtClean="0"/>
              <a:t>stáročia</a:t>
            </a:r>
            <a:r>
              <a:rPr lang="en-GB" dirty="0" smtClean="0"/>
              <a:t> a </a:t>
            </a:r>
            <a:r>
              <a:rPr lang="en-GB" dirty="0" err="1" smtClean="0"/>
              <a:t>tisícročia</a:t>
            </a:r>
            <a:r>
              <a:rPr lang="sk-SK"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 </a:t>
            </a:r>
            <a:r>
              <a:rPr lang="en-GB" dirty="0" err="1" smtClean="0"/>
              <a:t>schopnostiach</a:t>
            </a:r>
            <a:r>
              <a:rPr lang="en-GB" dirty="0" smtClean="0"/>
              <a:t> a </a:t>
            </a:r>
            <a:r>
              <a:rPr lang="en-GB" dirty="0" err="1" smtClean="0"/>
              <a:t>svetovej</a:t>
            </a:r>
            <a:r>
              <a:rPr lang="en-GB" dirty="0" smtClean="0"/>
              <a:t> </a:t>
            </a:r>
            <a:r>
              <a:rPr lang="en-GB" dirty="0" err="1" smtClean="0"/>
              <a:t>sláve</a:t>
            </a:r>
            <a:r>
              <a:rPr lang="en-GB" dirty="0" smtClean="0"/>
              <a:t> </a:t>
            </a:r>
            <a:r>
              <a:rPr lang="en-GB" dirty="0" err="1" smtClean="0"/>
              <a:t>slovenskej</a:t>
            </a:r>
            <a:r>
              <a:rPr lang="en-GB" dirty="0" smtClean="0"/>
              <a:t> </a:t>
            </a:r>
            <a:r>
              <a:rPr lang="en-GB" dirty="0" err="1" smtClean="0"/>
              <a:t>umelkyne</a:t>
            </a:r>
            <a:r>
              <a:rPr lang="en-GB" dirty="0" smtClean="0"/>
              <a:t> </a:t>
            </a:r>
            <a:r>
              <a:rPr lang="en-GB" dirty="0" err="1" smtClean="0"/>
              <a:t>svedčí</a:t>
            </a:r>
            <a:r>
              <a:rPr lang="en-GB" dirty="0" smtClean="0"/>
              <a:t> </a:t>
            </a:r>
            <a:r>
              <a:rPr lang="en-GB" dirty="0" err="1" smtClean="0"/>
              <a:t>okrem</a:t>
            </a:r>
            <a:r>
              <a:rPr lang="en-GB" dirty="0" smtClean="0"/>
              <a:t> </a:t>
            </a:r>
            <a:r>
              <a:rPr lang="en-GB" dirty="0" err="1" smtClean="0"/>
              <a:t>iného</a:t>
            </a:r>
            <a:r>
              <a:rPr lang="en-GB" dirty="0" smtClean="0"/>
              <a:t> </a:t>
            </a:r>
            <a:r>
              <a:rPr lang="en-GB" dirty="0" err="1" smtClean="0"/>
              <a:t>skutočnosť</a:t>
            </a:r>
            <a:r>
              <a:rPr lang="en-GB" dirty="0" smtClean="0"/>
              <a:t>, </a:t>
            </a:r>
            <a:r>
              <a:rPr lang="en-GB" dirty="0" err="1" smtClean="0"/>
              <a:t>že</a:t>
            </a:r>
            <a:r>
              <a:rPr lang="en-GB" dirty="0" smtClean="0"/>
              <a:t> </a:t>
            </a:r>
            <a:r>
              <a:rPr lang="en-GB" dirty="0" err="1" smtClean="0"/>
              <a:t>pamätnú</a:t>
            </a:r>
            <a:r>
              <a:rPr lang="en-GB" dirty="0" smtClean="0"/>
              <a:t> </a:t>
            </a:r>
            <a:r>
              <a:rPr lang="en-GB" dirty="0" err="1" smtClean="0"/>
              <a:t>medailu</a:t>
            </a:r>
            <a:r>
              <a:rPr lang="en-GB" dirty="0" smtClean="0"/>
              <a:t>, </a:t>
            </a:r>
            <a:r>
              <a:rPr lang="en-GB" dirty="0" err="1" smtClean="0"/>
              <a:t>ktorú</a:t>
            </a:r>
            <a:r>
              <a:rPr lang="en-GB" dirty="0" smtClean="0"/>
              <a:t> </a:t>
            </a:r>
            <a:r>
              <a:rPr lang="en-GB" dirty="0" err="1" smtClean="0"/>
              <a:t>vytvorila</a:t>
            </a:r>
            <a:r>
              <a:rPr lang="en-GB" dirty="0" smtClean="0"/>
              <a:t> pre </a:t>
            </a:r>
            <a:r>
              <a:rPr lang="en-GB" dirty="0" err="1" smtClean="0"/>
              <a:t>Jána</a:t>
            </a:r>
            <a:r>
              <a:rPr lang="en-GB" dirty="0" smtClean="0"/>
              <a:t> </a:t>
            </a:r>
            <a:r>
              <a:rPr lang="en-GB" dirty="0" err="1" smtClean="0"/>
              <a:t>Pavla</a:t>
            </a:r>
            <a:r>
              <a:rPr lang="en-GB" dirty="0" smtClean="0"/>
              <a:t> II., </a:t>
            </a:r>
            <a:r>
              <a:rPr lang="en-GB" dirty="0" err="1" smtClean="0"/>
              <a:t>si</a:t>
            </a:r>
            <a:r>
              <a:rPr lang="en-GB" dirty="0" smtClean="0"/>
              <a:t> </a:t>
            </a:r>
            <a:r>
              <a:rPr lang="en-GB" dirty="0" err="1" smtClean="0"/>
              <a:t>samotný</a:t>
            </a:r>
            <a:r>
              <a:rPr lang="en-GB" dirty="0" smtClean="0"/>
              <a:t> </a:t>
            </a:r>
            <a:r>
              <a:rPr lang="en-GB" dirty="0" err="1" smtClean="0"/>
              <a:t>pápež</a:t>
            </a:r>
            <a:r>
              <a:rPr lang="en-GB" dirty="0" smtClean="0"/>
              <a:t> </a:t>
            </a:r>
            <a:r>
              <a:rPr lang="en-GB" dirty="0" err="1" smtClean="0"/>
              <a:t>vybral</a:t>
            </a:r>
            <a:r>
              <a:rPr lang="en-GB" dirty="0" smtClean="0"/>
              <a:t> do </a:t>
            </a:r>
            <a:r>
              <a:rPr lang="en-GB" dirty="0" err="1" smtClean="0"/>
              <a:t>svojho</a:t>
            </a:r>
            <a:r>
              <a:rPr lang="en-GB" dirty="0" smtClean="0"/>
              <a:t> </a:t>
            </a:r>
            <a:r>
              <a:rPr lang="en-GB" dirty="0" err="1" smtClean="0"/>
              <a:t>osobného</a:t>
            </a:r>
            <a:r>
              <a:rPr lang="en-GB" dirty="0" smtClean="0"/>
              <a:t> </a:t>
            </a:r>
            <a:r>
              <a:rPr lang="en-GB" dirty="0" err="1" smtClean="0"/>
              <a:t>archívu</a:t>
            </a:r>
            <a:r>
              <a:rPr lang="en-GB" dirty="0" smtClean="0"/>
              <a:t>. </a:t>
            </a:r>
            <a:r>
              <a:rPr lang="en-GB" dirty="0" err="1" smtClean="0"/>
              <a:t>Pri</a:t>
            </a:r>
            <a:r>
              <a:rPr lang="en-GB" dirty="0" smtClean="0"/>
              <a:t> </a:t>
            </a:r>
            <a:r>
              <a:rPr lang="en-GB" dirty="0" err="1" smtClean="0"/>
              <a:t>potulkách</a:t>
            </a:r>
            <a:r>
              <a:rPr lang="en-GB" dirty="0" smtClean="0"/>
              <a:t> </a:t>
            </a:r>
            <a:r>
              <a:rPr lang="en-GB" dirty="0" err="1" smtClean="0"/>
              <a:t>Bratislavou</a:t>
            </a:r>
            <a:r>
              <a:rPr lang="en-GB" dirty="0" smtClean="0"/>
              <a:t> </a:t>
            </a:r>
            <a:r>
              <a:rPr lang="en-GB" dirty="0" err="1" smtClean="0"/>
              <a:t>potom</a:t>
            </a:r>
            <a:r>
              <a:rPr lang="en-GB" dirty="0" smtClean="0"/>
              <a:t> </a:t>
            </a:r>
            <a:r>
              <a:rPr lang="en-GB" dirty="0" err="1" smtClean="0"/>
              <a:t>narazíte</a:t>
            </a:r>
            <a:r>
              <a:rPr lang="en-GB" dirty="0" smtClean="0"/>
              <a:t> </a:t>
            </a:r>
            <a:r>
              <a:rPr lang="en-GB" dirty="0" err="1" smtClean="0"/>
              <a:t>na</a:t>
            </a:r>
            <a:r>
              <a:rPr lang="en-GB" dirty="0" smtClean="0"/>
              <a:t> </a:t>
            </a:r>
            <a:r>
              <a:rPr lang="en-GB" dirty="0" err="1" smtClean="0"/>
              <a:t>jej</a:t>
            </a:r>
            <a:r>
              <a:rPr lang="en-GB" dirty="0" smtClean="0"/>
              <a:t> </a:t>
            </a:r>
            <a:r>
              <a:rPr lang="en-GB" dirty="0" err="1" smtClean="0"/>
              <a:t>monumentálne</a:t>
            </a:r>
            <a:r>
              <a:rPr lang="en-GB" dirty="0" smtClean="0"/>
              <a:t> </a:t>
            </a:r>
            <a:r>
              <a:rPr lang="en-GB" dirty="0" err="1" smtClean="0"/>
              <a:t>diela</a:t>
            </a:r>
            <a:r>
              <a:rPr lang="en-GB" dirty="0" smtClean="0"/>
              <a:t> – </a:t>
            </a:r>
            <a:r>
              <a:rPr lang="en-GB" dirty="0" err="1" smtClean="0"/>
              <a:t>Devín</a:t>
            </a:r>
            <a:r>
              <a:rPr lang="en-GB" dirty="0" smtClean="0"/>
              <a:t> </a:t>
            </a:r>
            <a:r>
              <a:rPr lang="en-GB" dirty="0" err="1" smtClean="0"/>
              <a:t>ozdobila</a:t>
            </a:r>
            <a:r>
              <a:rPr lang="en-GB" dirty="0" smtClean="0"/>
              <a:t> </a:t>
            </a:r>
            <a:r>
              <a:rPr lang="en-GB" dirty="0" err="1" smtClean="0"/>
              <a:t>súsoším</a:t>
            </a:r>
            <a:r>
              <a:rPr lang="en-GB" dirty="0" smtClean="0"/>
              <a:t> </a:t>
            </a:r>
            <a:r>
              <a:rPr lang="en-GB" dirty="0" err="1" smtClean="0"/>
              <a:t>Cyrila</a:t>
            </a:r>
            <a:r>
              <a:rPr lang="en-GB" dirty="0" smtClean="0"/>
              <a:t> a </a:t>
            </a:r>
            <a:r>
              <a:rPr lang="en-GB" dirty="0" err="1" smtClean="0"/>
              <a:t>Metoda</a:t>
            </a:r>
            <a:r>
              <a:rPr lang="en-GB" dirty="0" smtClean="0"/>
              <a:t> </a:t>
            </a:r>
            <a:r>
              <a:rPr lang="en-GB" dirty="0" err="1" smtClean="0"/>
              <a:t>či</a:t>
            </a:r>
            <a:r>
              <a:rPr lang="en-GB" dirty="0" smtClean="0"/>
              <a:t> </a:t>
            </a:r>
            <a:r>
              <a:rPr lang="en-GB" dirty="0" err="1" smtClean="0"/>
              <a:t>sochou</a:t>
            </a:r>
            <a:r>
              <a:rPr lang="en-GB" dirty="0" smtClean="0"/>
              <a:t> </a:t>
            </a:r>
            <a:r>
              <a:rPr lang="en-GB" dirty="0" err="1" smtClean="0"/>
              <a:t>kniežaťa</a:t>
            </a:r>
            <a:r>
              <a:rPr lang="en-GB" dirty="0" smtClean="0"/>
              <a:t> </a:t>
            </a:r>
            <a:r>
              <a:rPr lang="en-GB" dirty="0" err="1" smtClean="0"/>
              <a:t>Rastislava</a:t>
            </a:r>
            <a:r>
              <a:rPr lang="en-GB" dirty="0" smtClean="0"/>
              <a:t>, </a:t>
            </a:r>
            <a:r>
              <a:rPr lang="sk-SK" dirty="0" smtClean="0"/>
              <a:t>nemusíme ale chodiť ani tak ďaleko –</a:t>
            </a:r>
            <a:r>
              <a:rPr lang="en-GB" dirty="0" err="1" smtClean="0"/>
              <a:t>pred</a:t>
            </a:r>
            <a:r>
              <a:rPr lang="en-GB" dirty="0" smtClean="0"/>
              <a:t> </a:t>
            </a:r>
            <a:r>
              <a:rPr lang="en-GB" dirty="0" err="1" smtClean="0"/>
              <a:t>budovou</a:t>
            </a:r>
            <a:r>
              <a:rPr lang="en-GB" dirty="0" smtClean="0"/>
              <a:t> </a:t>
            </a:r>
            <a:r>
              <a:rPr lang="en-GB" dirty="0" err="1" smtClean="0"/>
              <a:t>Národnej</a:t>
            </a:r>
            <a:r>
              <a:rPr lang="en-GB" dirty="0" smtClean="0"/>
              <a:t> </a:t>
            </a:r>
            <a:r>
              <a:rPr lang="en-GB" dirty="0" err="1" smtClean="0"/>
              <a:t>banky</a:t>
            </a:r>
            <a:r>
              <a:rPr lang="en-GB" dirty="0" smtClean="0"/>
              <a:t> Slovenska </a:t>
            </a:r>
            <a:r>
              <a:rPr lang="sk-SK" dirty="0" smtClean="0"/>
              <a:t>každého </a:t>
            </a:r>
            <a:r>
              <a:rPr lang="en-GB" dirty="0" err="1" smtClean="0"/>
              <a:t>upúta</a:t>
            </a:r>
            <a:r>
              <a:rPr lang="en-GB" dirty="0" smtClean="0"/>
              <a:t> </a:t>
            </a:r>
            <a:r>
              <a:rPr lang="en-GB" dirty="0" err="1" smtClean="0"/>
              <a:t>jej</a:t>
            </a:r>
            <a:r>
              <a:rPr lang="en-GB" dirty="0" smtClean="0"/>
              <a:t> </a:t>
            </a:r>
            <a:r>
              <a:rPr lang="en-GB" dirty="0" err="1" smtClean="0"/>
              <a:t>trojmetrová</a:t>
            </a:r>
            <a:r>
              <a:rPr lang="en-GB" dirty="0" smtClean="0"/>
              <a:t> </a:t>
            </a:r>
            <a:r>
              <a:rPr lang="en-GB" dirty="0" err="1" smtClean="0"/>
              <a:t>keltská</a:t>
            </a:r>
            <a:r>
              <a:rPr lang="en-GB" dirty="0" smtClean="0"/>
              <a:t> </a:t>
            </a:r>
            <a:r>
              <a:rPr lang="en-GB" dirty="0" err="1" smtClean="0"/>
              <a:t>minca</a:t>
            </a:r>
            <a:r>
              <a:rPr lang="en-GB" dirty="0" smtClean="0"/>
              <a:t> </a:t>
            </a:r>
            <a:r>
              <a:rPr lang="en-GB" u="sng" dirty="0" err="1" smtClean="0"/>
              <a:t>Biatec</a:t>
            </a:r>
            <a:r>
              <a:rPr lang="en-GB" dirty="0" smtClean="0"/>
              <a:t>.</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 </a:t>
            </a:r>
            <a:r>
              <a:rPr lang="en-GB" dirty="0" err="1" smtClean="0"/>
              <a:t>Akad</a:t>
            </a:r>
            <a:r>
              <a:rPr lang="en-GB" dirty="0" smtClean="0"/>
              <a:t>. </a:t>
            </a:r>
            <a:r>
              <a:rPr lang="en-GB" dirty="0" err="1" smtClean="0"/>
              <a:t>sochár</a:t>
            </a:r>
            <a:r>
              <a:rPr lang="en-GB" dirty="0" smtClean="0"/>
              <a:t> </a:t>
            </a:r>
            <a:r>
              <a:rPr lang="en-GB" b="1" dirty="0" err="1" smtClean="0"/>
              <a:t>Alojz</a:t>
            </a:r>
            <a:r>
              <a:rPr lang="en-GB" b="1" dirty="0" smtClean="0"/>
              <a:t> </a:t>
            </a:r>
            <a:r>
              <a:rPr lang="en-GB" b="1" dirty="0" err="1" smtClean="0"/>
              <a:t>Drahoš</a:t>
            </a:r>
            <a:r>
              <a:rPr lang="en-GB" dirty="0" smtClean="0"/>
              <a:t>, PhD. </a:t>
            </a:r>
            <a:r>
              <a:rPr lang="en-GB" dirty="0" err="1" smtClean="0"/>
              <a:t>sa</a:t>
            </a:r>
            <a:r>
              <a:rPr lang="en-GB" dirty="0" smtClean="0"/>
              <a:t> </a:t>
            </a:r>
            <a:r>
              <a:rPr lang="en-GB" dirty="0" err="1" smtClean="0"/>
              <a:t>narodil</a:t>
            </a:r>
            <a:r>
              <a:rPr lang="en-GB" dirty="0" smtClean="0"/>
              <a:t> 11. </a:t>
            </a:r>
            <a:r>
              <a:rPr lang="en-GB" dirty="0" err="1" smtClean="0"/>
              <a:t>apríla</a:t>
            </a:r>
            <a:r>
              <a:rPr lang="en-GB" dirty="0" smtClean="0"/>
              <a:t> 1954 v </a:t>
            </a:r>
            <a:r>
              <a:rPr lang="en-GB" dirty="0" err="1" smtClean="0"/>
              <a:t>Zohore</a:t>
            </a:r>
            <a:r>
              <a:rPr lang="en-GB" dirty="0" smtClean="0"/>
              <a:t>, </a:t>
            </a:r>
            <a:r>
              <a:rPr lang="en-GB" dirty="0" err="1" smtClean="0"/>
              <a:t>okres</a:t>
            </a:r>
            <a:r>
              <a:rPr lang="en-GB" dirty="0" smtClean="0"/>
              <a:t> </a:t>
            </a:r>
            <a:r>
              <a:rPr lang="en-GB" dirty="0" err="1" smtClean="0"/>
              <a:t>Malacky</a:t>
            </a:r>
            <a:r>
              <a:rPr lang="en-GB" dirty="0" smtClean="0"/>
              <a:t>, </a:t>
            </a:r>
            <a:r>
              <a:rPr lang="en-GB" dirty="0" err="1" smtClean="0"/>
              <a:t>kde</a:t>
            </a:r>
            <a:r>
              <a:rPr lang="en-GB" dirty="0" smtClean="0"/>
              <a:t> </a:t>
            </a:r>
            <a:r>
              <a:rPr lang="en-GB" dirty="0" err="1" smtClean="0"/>
              <a:t>dodnes</a:t>
            </a:r>
            <a:r>
              <a:rPr lang="en-GB" dirty="0" smtClean="0"/>
              <a:t> </a:t>
            </a:r>
            <a:r>
              <a:rPr lang="en-GB" dirty="0" err="1" smtClean="0"/>
              <a:t>žije</a:t>
            </a:r>
            <a:r>
              <a:rPr lang="en-GB" dirty="0" smtClean="0"/>
              <a:t> a </a:t>
            </a:r>
            <a:r>
              <a:rPr lang="en-GB" dirty="0" err="1" smtClean="0"/>
              <a:t>tvorí</a:t>
            </a:r>
            <a:r>
              <a:rPr lang="en-GB" dirty="0" smtClean="0"/>
              <a:t>. V r. 1969-1973 </a:t>
            </a:r>
            <a:r>
              <a:rPr lang="en-GB" dirty="0" err="1" smtClean="0"/>
              <a:t>študoval</a:t>
            </a:r>
            <a:r>
              <a:rPr lang="en-GB" dirty="0" smtClean="0"/>
              <a:t> </a:t>
            </a:r>
            <a:r>
              <a:rPr lang="en-GB" dirty="0" err="1" smtClean="0"/>
              <a:t>na</a:t>
            </a:r>
            <a:r>
              <a:rPr lang="en-GB" dirty="0" smtClean="0"/>
              <a:t> </a:t>
            </a:r>
            <a:r>
              <a:rPr lang="en-GB" dirty="0" err="1" smtClean="0"/>
              <a:t>Strednej</a:t>
            </a:r>
            <a:r>
              <a:rPr lang="en-GB" dirty="0" smtClean="0"/>
              <a:t> </a:t>
            </a:r>
            <a:r>
              <a:rPr lang="en-GB" dirty="0" err="1" smtClean="0"/>
              <a:t>škole</a:t>
            </a:r>
            <a:r>
              <a:rPr lang="en-GB" dirty="0" smtClean="0"/>
              <a:t> </a:t>
            </a:r>
            <a:r>
              <a:rPr lang="en-GB" dirty="0" err="1" smtClean="0"/>
              <a:t>umeleckého</a:t>
            </a:r>
            <a:r>
              <a:rPr lang="en-GB" dirty="0" smtClean="0"/>
              <a:t> </a:t>
            </a:r>
            <a:r>
              <a:rPr lang="en-GB" dirty="0" err="1" smtClean="0"/>
              <a:t>priemyslu</a:t>
            </a:r>
            <a:r>
              <a:rPr lang="en-GB" dirty="0" smtClean="0"/>
              <a:t> v </a:t>
            </a:r>
            <a:r>
              <a:rPr lang="en-GB" dirty="0" err="1" smtClean="0"/>
              <a:t>Bratislave</a:t>
            </a:r>
            <a:r>
              <a:rPr lang="en-GB" dirty="0" smtClean="0"/>
              <a:t>, </a:t>
            </a:r>
            <a:r>
              <a:rPr lang="en-GB" dirty="0" err="1" smtClean="0"/>
              <a:t>odbor</a:t>
            </a:r>
            <a:r>
              <a:rPr lang="en-GB" dirty="0" smtClean="0"/>
              <a:t> </a:t>
            </a:r>
            <a:r>
              <a:rPr lang="en-GB" dirty="0" err="1" smtClean="0"/>
              <a:t>rezbárstvo</a:t>
            </a:r>
            <a:r>
              <a:rPr lang="en-GB" dirty="0" smtClean="0"/>
              <a:t> u L. </a:t>
            </a:r>
            <a:r>
              <a:rPr lang="en-GB" dirty="0" err="1" smtClean="0"/>
              <a:t>Korkoša</a:t>
            </a:r>
            <a:r>
              <a:rPr lang="en-GB" dirty="0" smtClean="0"/>
              <a:t> a </a:t>
            </a:r>
            <a:r>
              <a:rPr lang="en-GB" dirty="0" err="1" smtClean="0"/>
              <a:t>neskôr</a:t>
            </a:r>
            <a:r>
              <a:rPr lang="en-GB" dirty="0" smtClean="0"/>
              <a:t> v </a:t>
            </a:r>
            <a:r>
              <a:rPr lang="en-GB" dirty="0" err="1" smtClean="0"/>
              <a:t>rokoch</a:t>
            </a:r>
            <a:r>
              <a:rPr lang="en-GB" dirty="0" smtClean="0"/>
              <a:t> 1975-1981 </a:t>
            </a:r>
            <a:r>
              <a:rPr lang="en-GB" dirty="0" err="1" smtClean="0"/>
              <a:t>vyštudoval</a:t>
            </a:r>
            <a:r>
              <a:rPr lang="en-GB" dirty="0" smtClean="0"/>
              <a:t> </a:t>
            </a:r>
            <a:r>
              <a:rPr lang="en-GB" dirty="0" err="1" smtClean="0"/>
              <a:t>odbor</a:t>
            </a:r>
            <a:r>
              <a:rPr lang="en-GB" dirty="0" smtClean="0"/>
              <a:t> </a:t>
            </a:r>
            <a:r>
              <a:rPr lang="en-GB" dirty="0" err="1" smtClean="0"/>
              <a:t>figurálne</a:t>
            </a:r>
            <a:r>
              <a:rPr lang="en-GB" dirty="0" smtClean="0"/>
              <a:t> </a:t>
            </a:r>
            <a:r>
              <a:rPr lang="en-GB" dirty="0" err="1" smtClean="0"/>
              <a:t>sochárstvo</a:t>
            </a:r>
            <a:r>
              <a:rPr lang="en-GB" dirty="0" smtClean="0"/>
              <a:t> </a:t>
            </a:r>
            <a:r>
              <a:rPr lang="en-GB" dirty="0" err="1" smtClean="0"/>
              <a:t>na</a:t>
            </a:r>
            <a:r>
              <a:rPr lang="en-GB" dirty="0" smtClean="0"/>
              <a:t> </a:t>
            </a:r>
            <a:r>
              <a:rPr lang="en-GB" dirty="0" err="1" smtClean="0"/>
              <a:t>VŠVU</a:t>
            </a:r>
            <a:r>
              <a:rPr lang="en-GB" dirty="0" smtClean="0"/>
              <a:t> u prof. J. </a:t>
            </a:r>
            <a:r>
              <a:rPr lang="en-GB" dirty="0" err="1" smtClean="0"/>
              <a:t>Kulicha</a:t>
            </a:r>
            <a:r>
              <a:rPr lang="en-GB" dirty="0" smtClean="0"/>
              <a:t>, v r. 1980 </a:t>
            </a:r>
            <a:r>
              <a:rPr lang="en-GB" dirty="0" err="1" smtClean="0"/>
              <a:t>absolvoval</a:t>
            </a:r>
            <a:r>
              <a:rPr lang="en-GB" dirty="0" smtClean="0"/>
              <a:t> </a:t>
            </a:r>
            <a:r>
              <a:rPr lang="en-GB" dirty="0" err="1" smtClean="0"/>
              <a:t>študijný</a:t>
            </a:r>
            <a:r>
              <a:rPr lang="en-GB" dirty="0" smtClean="0"/>
              <a:t> </a:t>
            </a:r>
            <a:r>
              <a:rPr lang="en-GB" dirty="0" err="1" smtClean="0"/>
              <a:t>pobyt</a:t>
            </a:r>
            <a:r>
              <a:rPr lang="en-GB" dirty="0" smtClean="0"/>
              <a:t> </a:t>
            </a:r>
            <a:r>
              <a:rPr lang="en-GB" dirty="0" err="1" smtClean="0"/>
              <a:t>na</a:t>
            </a:r>
            <a:r>
              <a:rPr lang="en-GB" dirty="0" smtClean="0"/>
              <a:t> </a:t>
            </a:r>
            <a:r>
              <a:rPr lang="en-GB" dirty="0" err="1" smtClean="0"/>
              <a:t>Accademia</a:t>
            </a:r>
            <a:r>
              <a:rPr lang="en-GB" dirty="0" smtClean="0"/>
              <a:t> di Belle </a:t>
            </a:r>
            <a:r>
              <a:rPr lang="en-GB" dirty="0" err="1" smtClean="0"/>
              <a:t>Arti</a:t>
            </a:r>
            <a:r>
              <a:rPr lang="en-GB" dirty="0" smtClean="0"/>
              <a:t> </a:t>
            </a:r>
            <a:r>
              <a:rPr lang="en-GB" dirty="0" err="1" smtClean="0"/>
              <a:t>Pietro</a:t>
            </a:r>
            <a:r>
              <a:rPr lang="en-GB" dirty="0" smtClean="0"/>
              <a:t> </a:t>
            </a:r>
            <a:r>
              <a:rPr lang="en-GB" dirty="0" err="1" smtClean="0"/>
              <a:t>Vannnuci</a:t>
            </a:r>
            <a:r>
              <a:rPr lang="en-GB" dirty="0" smtClean="0"/>
              <a:t> v </a:t>
            </a:r>
            <a:r>
              <a:rPr lang="en-GB" dirty="0" err="1" smtClean="0"/>
              <a:t>talianskej</a:t>
            </a:r>
            <a:r>
              <a:rPr lang="en-GB" dirty="0" smtClean="0"/>
              <a:t> </a:t>
            </a:r>
            <a:r>
              <a:rPr lang="en-GB" dirty="0" err="1" smtClean="0"/>
              <a:t>Perugii</a:t>
            </a:r>
            <a:r>
              <a:rPr lang="en-GB" dirty="0" smtClean="0"/>
              <a:t>. V r. 1982-1990 </a:t>
            </a:r>
            <a:r>
              <a:rPr lang="en-GB" dirty="0" err="1" smtClean="0"/>
              <a:t>pôsobil</a:t>
            </a:r>
            <a:r>
              <a:rPr lang="en-GB" dirty="0" smtClean="0"/>
              <a:t> </a:t>
            </a:r>
            <a:r>
              <a:rPr lang="en-GB" dirty="0" err="1" smtClean="0"/>
              <a:t>ako</a:t>
            </a:r>
            <a:r>
              <a:rPr lang="en-GB" dirty="0" smtClean="0"/>
              <a:t> </a:t>
            </a:r>
            <a:r>
              <a:rPr lang="en-GB" dirty="0" err="1" smtClean="0"/>
              <a:t>pedagóg</a:t>
            </a:r>
            <a:r>
              <a:rPr lang="en-GB" dirty="0" smtClean="0"/>
              <a:t> </a:t>
            </a:r>
            <a:r>
              <a:rPr lang="en-GB" dirty="0" err="1" smtClean="0"/>
              <a:t>na</a:t>
            </a:r>
            <a:r>
              <a:rPr lang="en-GB" dirty="0" smtClean="0"/>
              <a:t> </a:t>
            </a:r>
            <a:r>
              <a:rPr lang="en-GB" dirty="0" err="1" smtClean="0"/>
              <a:t>VŠVU</a:t>
            </a:r>
            <a:r>
              <a:rPr lang="en-GB" dirty="0" smtClean="0"/>
              <a:t> v </a:t>
            </a:r>
            <a:r>
              <a:rPr lang="en-GB" dirty="0" err="1" smtClean="0"/>
              <a:t>Bratislave</a:t>
            </a:r>
            <a:r>
              <a:rPr lang="en-GB" dirty="0" smtClean="0"/>
              <a:t>. V </a:t>
            </a:r>
            <a:r>
              <a:rPr lang="en-GB" dirty="0" err="1" smtClean="0"/>
              <a:t>rokoch</a:t>
            </a:r>
            <a:r>
              <a:rPr lang="en-GB" dirty="0" smtClean="0"/>
              <a:t> 1992-2022 </a:t>
            </a:r>
            <a:r>
              <a:rPr lang="en-GB" dirty="0" err="1" smtClean="0"/>
              <a:t>pôsobil</a:t>
            </a:r>
            <a:r>
              <a:rPr lang="en-GB" dirty="0" smtClean="0"/>
              <a:t> </a:t>
            </a:r>
            <a:r>
              <a:rPr lang="en-GB" dirty="0" err="1" smtClean="0"/>
              <a:t>na</a:t>
            </a:r>
            <a:r>
              <a:rPr lang="en-GB" dirty="0" smtClean="0"/>
              <a:t> </a:t>
            </a:r>
            <a:r>
              <a:rPr lang="en-GB" dirty="0" err="1" smtClean="0"/>
              <a:t>Katedre</a:t>
            </a:r>
            <a:r>
              <a:rPr lang="en-GB" dirty="0" smtClean="0"/>
              <a:t> </a:t>
            </a:r>
            <a:r>
              <a:rPr lang="en-GB" dirty="0" err="1" smtClean="0"/>
              <a:t>výtvarnej</a:t>
            </a:r>
            <a:r>
              <a:rPr lang="en-GB" dirty="0" smtClean="0"/>
              <a:t> </a:t>
            </a:r>
            <a:r>
              <a:rPr lang="en-GB" dirty="0" err="1" smtClean="0"/>
              <a:t>výchovy</a:t>
            </a:r>
            <a:r>
              <a:rPr lang="en-GB" dirty="0" smtClean="0"/>
              <a:t> </a:t>
            </a:r>
            <a:r>
              <a:rPr lang="en-GB" dirty="0" err="1" smtClean="0"/>
              <a:t>Pedagogickej</a:t>
            </a:r>
            <a:r>
              <a:rPr lang="en-GB" dirty="0" smtClean="0"/>
              <a:t> </a:t>
            </a:r>
            <a:r>
              <a:rPr lang="en-GB" dirty="0" err="1" smtClean="0"/>
              <a:t>fakulty</a:t>
            </a:r>
            <a:r>
              <a:rPr lang="en-GB" dirty="0" smtClean="0"/>
              <a:t> </a:t>
            </a:r>
            <a:r>
              <a:rPr lang="en-GB" dirty="0" err="1" smtClean="0"/>
              <a:t>Univerzity</a:t>
            </a:r>
            <a:r>
              <a:rPr lang="en-GB" dirty="0" smtClean="0"/>
              <a:t> </a:t>
            </a:r>
            <a:r>
              <a:rPr lang="en-GB" dirty="0" err="1" smtClean="0"/>
              <a:t>Komenského</a:t>
            </a:r>
            <a:r>
              <a:rPr lang="en-GB" dirty="0" smtClean="0"/>
              <a:t> </a:t>
            </a:r>
            <a:r>
              <a:rPr lang="en-GB" dirty="0" err="1" smtClean="0"/>
              <a:t>Bratislave</a:t>
            </a:r>
            <a:r>
              <a:rPr lang="en-GB" dirty="0" smtClean="0"/>
              <a:t>, z </a:t>
            </a:r>
            <a:r>
              <a:rPr lang="en-GB" dirty="0" err="1" smtClean="0"/>
              <a:t>toho</a:t>
            </a:r>
            <a:r>
              <a:rPr lang="en-GB" dirty="0" smtClean="0"/>
              <a:t> 12 </a:t>
            </a:r>
            <a:r>
              <a:rPr lang="en-GB" dirty="0" err="1" smtClean="0"/>
              <a:t>rokov</a:t>
            </a:r>
            <a:r>
              <a:rPr lang="en-GB" dirty="0" smtClean="0"/>
              <a:t> </a:t>
            </a:r>
            <a:r>
              <a:rPr lang="en-GB" dirty="0" err="1" smtClean="0"/>
              <a:t>ako</a:t>
            </a:r>
            <a:r>
              <a:rPr lang="en-GB" dirty="0" smtClean="0"/>
              <a:t> </a:t>
            </a:r>
            <a:r>
              <a:rPr lang="en-GB" dirty="0" err="1" smtClean="0"/>
              <a:t>vedúci</a:t>
            </a:r>
            <a:r>
              <a:rPr lang="en-GB" dirty="0" smtClean="0"/>
              <a:t> </a:t>
            </a:r>
            <a:r>
              <a:rPr lang="en-GB" dirty="0" err="1" smtClean="0"/>
              <a:t>katedry</a:t>
            </a:r>
            <a:r>
              <a:rPr lang="en-GB" dirty="0" smtClean="0"/>
              <a:t>.</a:t>
            </a: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12</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13</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V kategórii </a:t>
            </a:r>
            <a:r>
              <a:rPr lang="sk-SK" sz="1200" dirty="0" smtClean="0">
                <a:effectLst/>
                <a:latin typeface="Oranda BT" pitchFamily="18" charset="0"/>
                <a:ea typeface="Calibri"/>
                <a:cs typeface="Times New Roman"/>
              </a:rPr>
              <a:t>Nezbieram budú novo oslovení, buď prostredníctvom známych alebo rôzne portály, sociálne siete či médiá</a:t>
            </a: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14</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15</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16</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fld id="{CF574EEA-57FA-4F05-878B-E1DC8E98581F}" type="slidenum">
              <a:rPr lang="en-GB" smtClean="0"/>
              <a:t>17</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sk-SK" sz="1200" dirty="0" smtClean="0">
                <a:latin typeface="Oranda BT" pitchFamily="18" charset="0"/>
              </a:rPr>
              <a:t>nominovaných 21 medailí a plakiet</a:t>
            </a:r>
          </a:p>
          <a:p>
            <a:pPr marL="342900" indent="-342900">
              <a:buFontTx/>
              <a:buChar char="-"/>
            </a:pPr>
            <a:r>
              <a:rPr lang="sk-SK" sz="1200" dirty="0" smtClean="0">
                <a:latin typeface="Oranda BT" pitchFamily="18" charset="0"/>
              </a:rPr>
              <a:t>rozmanité témy – historický odkaz a tradície, osobnosti, historické udalosti, ľudové a kresťanské témy, umelá inteligencia až po športovú tematiku či voľnú tvorbu na tému</a:t>
            </a:r>
          </a:p>
          <a:p>
            <a:pPr marL="342900" indent="-342900">
              <a:buFontTx/>
              <a:buChar char="-"/>
            </a:pPr>
            <a:r>
              <a:rPr lang="sk-SK" sz="1200" dirty="0" smtClean="0">
                <a:latin typeface="Oranda BT" pitchFamily="18" charset="0"/>
              </a:rPr>
              <a:t>autori - veľké a známe osobnosti slovenského medailérstva, ale aj mladí autori či tí, čo sa venovali medailám len okrajovo</a:t>
            </a:r>
          </a:p>
          <a:p>
            <a:pPr marL="342900" indent="-342900">
              <a:buFontTx/>
              <a:buChar char="-"/>
            </a:pPr>
            <a:r>
              <a:rPr lang="sk-SK" sz="1200" dirty="0" smtClean="0">
                <a:latin typeface="Oranda BT" pitchFamily="18" charset="0"/>
              </a:rPr>
              <a:t>razené, ale aj 4 liate</a:t>
            </a:r>
          </a:p>
          <a:p>
            <a:pPr marL="342900" indent="-342900">
              <a:buFontTx/>
              <a:buChar char="-"/>
            </a:pPr>
            <a:r>
              <a:rPr lang="sk-SK" sz="1200" dirty="0" smtClean="0">
                <a:latin typeface="Oranda BT" pitchFamily="18" charset="0"/>
              </a:rPr>
              <a:t>výrobcovia – razba: Mincovňa Kremnica, š.p., Česká </a:t>
            </a:r>
            <a:r>
              <a:rPr lang="sk-SK" sz="1200" dirty="0" err="1" smtClean="0">
                <a:latin typeface="Oranda BT" pitchFamily="18" charset="0"/>
              </a:rPr>
              <a:t>mincovna</a:t>
            </a:r>
            <a:r>
              <a:rPr lang="sk-SK" sz="1200" dirty="0" smtClean="0">
                <a:latin typeface="Oranda BT" pitchFamily="18" charset="0"/>
              </a:rPr>
              <a:t> SK, s.r.o., Numizmatika Kremnica s.r.o., </a:t>
            </a:r>
            <a:r>
              <a:rPr lang="en-GB" sz="1200" dirty="0" err="1" smtClean="0">
                <a:latin typeface="Oranda BT" pitchFamily="18" charset="0"/>
              </a:rPr>
              <a:t>Castax</a:t>
            </a:r>
            <a:r>
              <a:rPr lang="en-GB" sz="1200" dirty="0" smtClean="0">
                <a:latin typeface="Oranda BT" pitchFamily="18" charset="0"/>
              </a:rPr>
              <a:t> Slovakia, </a:t>
            </a:r>
            <a:r>
              <a:rPr lang="en-GB" sz="1200" dirty="0" err="1" smtClean="0">
                <a:latin typeface="Oranda BT" pitchFamily="18" charset="0"/>
              </a:rPr>
              <a:t>s.r.o</a:t>
            </a:r>
            <a:r>
              <a:rPr lang="en-GB" sz="1200" dirty="0" smtClean="0">
                <a:latin typeface="Oranda BT" pitchFamily="18" charset="0"/>
              </a:rPr>
              <a:t>., </a:t>
            </a:r>
            <a:r>
              <a:rPr lang="en-GB" sz="1200" dirty="0" err="1" smtClean="0">
                <a:latin typeface="Oranda BT" pitchFamily="18" charset="0"/>
              </a:rPr>
              <a:t>Trenčín</a:t>
            </a:r>
            <a:endParaRPr lang="sk-SK" sz="1200" dirty="0" smtClean="0">
              <a:latin typeface="Oranda BT" pitchFamily="18" charset="0"/>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18</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b="1" dirty="0" smtClean="0"/>
              <a:t>Medaila je venovaná dvom rôznym pamätníkom, ktoré už v Považskej Bystrici neexistujú.</a:t>
            </a:r>
            <a:br>
              <a:rPr lang="sk-SK" b="1" dirty="0" smtClean="0"/>
            </a:br>
            <a:r>
              <a:rPr lang="sk-SK" dirty="0" smtClean="0"/>
              <a:t>Na líci medaily je zobrazená podobizeň Vojtecha </a:t>
            </a:r>
            <a:r>
              <a:rPr lang="sk-SK" dirty="0" err="1" smtClean="0"/>
              <a:t>Ihriského</a:t>
            </a:r>
            <a:r>
              <a:rPr lang="sk-SK" dirty="0" smtClean="0"/>
              <a:t> a pomník generála Milana Rastislava Štefánika.</a:t>
            </a: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Socha bola odhalená</a:t>
            </a:r>
            <a:r>
              <a:rPr lang="sk-SK" baseline="0" dirty="0" smtClean="0"/>
              <a:t> </a:t>
            </a:r>
            <a:r>
              <a:rPr lang="sk-SK" dirty="0" smtClean="0"/>
              <a:t>5.5.1940 a odstránená 5.12.1955.</a:t>
            </a:r>
            <a:br>
              <a:rPr lang="sk-SK" dirty="0" smtClean="0"/>
            </a:br>
            <a:r>
              <a:rPr lang="sk-SK" dirty="0" smtClean="0"/>
              <a:t>Socha bez podstavca merala 9 m, spolu s podstavcom bola vysoká 18,65 m. Bola najväčšou sochou na Slovensku a jednou z najväčších sôch v Európe. Dôvody na jej asanáciu boli v prvom rade verejné i politické a aj ďalej nekonkretizovaná bezpečnosť. Napríklad kvôli sťažnostiam od miestneho aeroklubu sídliaceho v Orlovom, ktorý však riadila strana. Údajne kvôli bezpečnosti lietadiel pristávajúcich a vzlietajúcich z neďalekého letiska</a:t>
            </a: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Keď sa Vojtech </a:t>
            </a:r>
            <a:r>
              <a:rPr lang="sk-SK" dirty="0" err="1" smtClean="0"/>
              <a:t>Ihriský</a:t>
            </a:r>
            <a:r>
              <a:rPr lang="sk-SK" dirty="0" smtClean="0"/>
              <a:t> dopočul, že chcú sochu zbúrať, rozhodol sa ju rozobrať, odviezť a uskladniť. Nestalo sa tak. Prv než sa jeho list dostal ku kompetentným, sochu zbúrali. Stalo sa tak 5. decembra 1955. Považská Bystrica tak prišla o raritu, ktorou sa mohla pýšiť dodnes.</a:t>
            </a:r>
            <a:br>
              <a:rPr lang="sk-SK" dirty="0" smtClean="0"/>
            </a:br>
            <a:r>
              <a:rPr lang="sk-SK" dirty="0" smtClean="0"/>
              <a:t>Dnes na tomto mieste stojí pamätník SNP, pod ktorý sa opäť podpísal V. P. </a:t>
            </a:r>
            <a:r>
              <a:rPr lang="sk-SK" dirty="0" err="1" smtClean="0"/>
              <a:t>Ihriský</a:t>
            </a:r>
            <a:r>
              <a:rPr lang="sk-SK"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 Na rube medaily je vyobrazený pamätník venovaný pracovníkom Považských strojární v Považskej Bystrici, hrdinom padlým v boji na konci 2. svetovej vojny. Aj tento pamätník bol odstránený okolo roku 2000. Postavený bol roku 1954 a stál v parku pred Spoločenským domom a teraz ho nahrádza pamätník SNP.</a:t>
            </a: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19</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Ťažiskovým motívom na </a:t>
            </a:r>
            <a:r>
              <a:rPr lang="sk-SK" u="sng" dirty="0" smtClean="0">
                <a:effectLst/>
              </a:rPr>
              <a:t>averze </a:t>
            </a:r>
            <a:r>
              <a:rPr lang="sk-SK" dirty="0" smtClean="0"/>
              <a:t>medaile je v hornej časti zobrazenie domu bratov </a:t>
            </a:r>
            <a:r>
              <a:rPr lang="sk-SK" dirty="0" err="1" smtClean="0"/>
              <a:t>Samčíkovcov</a:t>
            </a:r>
            <a:r>
              <a:rPr lang="sk-SK" dirty="0" smtClean="0"/>
              <a:t> v obci Sklabiňa. Z manzardy domu je vyvesená vlajka Československej republiky. V strede medaile sú vyobrazení partizáni z </a:t>
            </a:r>
            <a:r>
              <a:rPr lang="sk-SK" dirty="0" err="1" smtClean="0"/>
              <a:t>Veličkovho</a:t>
            </a:r>
            <a:r>
              <a:rPr lang="sk-SK" dirty="0" smtClean="0"/>
              <a:t> oddielu, pod ktorými je uvedený dátum 21.8.1944, kedy bolo slávnostne vyhlásené obnovenie Československej republiky a obec Sklabiňa bola vyhlásená za prvú slobodnú obec. Uvedené udalosti sú opísané po okrajoch medaile.</a:t>
            </a:r>
            <a:br>
              <a:rPr lang="sk-SK" dirty="0" smtClean="0"/>
            </a:br>
            <a:endParaRPr lang="sk-SK" dirty="0" smtClean="0"/>
          </a:p>
          <a:p>
            <a:r>
              <a:rPr lang="sk-SK" u="sng" dirty="0" smtClean="0">
                <a:effectLst/>
              </a:rPr>
              <a:t>Reverzu</a:t>
            </a:r>
            <a:r>
              <a:rPr lang="sk-SK" dirty="0" smtClean="0"/>
              <a:t> medaile dominujú postavy partizánov so zbraňami nad ktorými sú uvedené mená osôb, ktoré sa významným spôsobom podieľali na príprave, organizovaní a riadení Slovenského národného povstania. Po obvode medaily je zvýraznený text „SNP v Turci“ a text „80. výročie ozbrojeného povstania“.</a:t>
            </a:r>
          </a:p>
        </p:txBody>
      </p:sp>
      <p:sp>
        <p:nvSpPr>
          <p:cNvPr id="4" name="Slide Number Placeholder 3"/>
          <p:cNvSpPr>
            <a:spLocks noGrp="1"/>
          </p:cNvSpPr>
          <p:nvPr>
            <p:ph type="sldNum" sz="quarter" idx="10"/>
          </p:nvPr>
        </p:nvSpPr>
        <p:spPr/>
        <p:txBody>
          <a:bodyPr/>
          <a:lstStyle/>
          <a:p>
            <a:fld id="{CF574EEA-57FA-4F05-878B-E1DC8E98581F}" type="slidenum">
              <a:rPr lang="en-GB" smtClean="0"/>
              <a:t>20</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kern="1200" dirty="0" smtClean="0">
                <a:solidFill>
                  <a:schemeClr val="tx1"/>
                </a:solidFill>
                <a:effectLst/>
                <a:latin typeface="+mn-lt"/>
                <a:ea typeface="+mn-ea"/>
                <a:cs typeface="+mn-cs"/>
              </a:rPr>
              <a:t>Nitrianski Numizmatici si pripomenuli 100. výročie úmrtia Štefana Schwartza, rodáka z Nitry, ktorý tvoril mince a medaily vo Viedni, podieľal sa na tvorbe rakúskych strieborných mincí 1 koruny, 5 koruny, ako aj zlatej 10, 20 a 100 koruny s panovníkom Františkom Jozefom I. Autorom averznej strany medaily zobrazujúcej portrét Schwartza a spomínanú striebornú 5 korunu a zlatú 20 korunu je medailér ateliéru Mincovne Kremnice Branislav </a:t>
            </a:r>
            <a:r>
              <a:rPr lang="sk-SK" sz="1200" kern="1200" dirty="0" err="1" smtClean="0">
                <a:solidFill>
                  <a:schemeClr val="tx1"/>
                </a:solidFill>
                <a:effectLst/>
                <a:latin typeface="+mn-lt"/>
                <a:ea typeface="+mn-ea"/>
                <a:cs typeface="+mn-cs"/>
              </a:rPr>
              <a:t>Ronai</a:t>
            </a:r>
            <a:r>
              <a:rPr lang="sk-SK" sz="1200" kern="1200" dirty="0" smtClean="0">
                <a:solidFill>
                  <a:schemeClr val="tx1"/>
                </a:solidFill>
                <a:effectLst/>
                <a:latin typeface="+mn-lt"/>
                <a:ea typeface="+mn-ea"/>
                <a:cs typeface="+mn-cs"/>
              </a:rPr>
              <a:t> (1985) a zadnej strany s nitrianskym hradom a erbom mesta jeho otec Miroslav </a:t>
            </a:r>
            <a:r>
              <a:rPr lang="sk-SK" sz="1200" kern="1200" dirty="0" err="1" smtClean="0">
                <a:solidFill>
                  <a:schemeClr val="tx1"/>
                </a:solidFill>
                <a:effectLst/>
                <a:latin typeface="+mn-lt"/>
                <a:ea typeface="+mn-ea"/>
                <a:cs typeface="+mn-cs"/>
              </a:rPr>
              <a:t>Ronai</a:t>
            </a:r>
            <a:r>
              <a:rPr lang="sk-SK" sz="1200" kern="1200" dirty="0" smtClean="0">
                <a:solidFill>
                  <a:schemeClr val="tx1"/>
                </a:solidFill>
                <a:effectLst/>
                <a:latin typeface="+mn-lt"/>
                <a:ea typeface="+mn-ea"/>
                <a:cs typeface="+mn-cs"/>
              </a:rPr>
              <a:t> (1957), slávny kremnický autor mincí a medailí.</a:t>
            </a:r>
            <a:endParaRPr lang="sk-SK"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21</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noProof="0" dirty="0" smtClean="0"/>
              <a:t>Dobrý podvečer, moje meno je Peter Kočvara a som predsedom občianskeho združenia Medailérsky klub.</a:t>
            </a:r>
          </a:p>
          <a:p>
            <a:pPr marL="0" marR="0" indent="0" algn="l" defTabSz="914400" rtl="0" eaLnBrk="1" fontAlgn="auto" latinLnBrk="0" hangingPunct="1">
              <a:lnSpc>
                <a:spcPct val="100000"/>
              </a:lnSpc>
              <a:spcBef>
                <a:spcPts val="0"/>
              </a:spcBef>
              <a:spcAft>
                <a:spcPts val="0"/>
              </a:spcAft>
              <a:buClrTx/>
              <a:buSzTx/>
              <a:buFontTx/>
              <a:buNone/>
              <a:tabLst/>
              <a:defRPr/>
            </a:pPr>
            <a:r>
              <a:rPr lang="sk-SK" noProof="0" dirty="0" smtClean="0"/>
              <a:t>Dovoľte mi, aby som Vás čo najsrdečnejšie privítal</a:t>
            </a:r>
            <a:r>
              <a:rPr lang="sk-SK" baseline="0" noProof="0" dirty="0" smtClean="0"/>
              <a:t> na dnešnom slávnostnom vyhlasovaní ankety ocenenia Medaila roka 2025.</a:t>
            </a:r>
          </a:p>
          <a:p>
            <a:r>
              <a:rPr lang="sk-SK" baseline="0" noProof="0" dirty="0" smtClean="0"/>
              <a:t>Ďakujem vám všetkým, že ste si našli čas a prišli si pozrieť to najlepšie v oblasti medailérskej tvorby, čo vzniklo za uplynulý rok na Slovensku. </a:t>
            </a:r>
          </a:p>
          <a:p>
            <a:endParaRPr lang="sk-SK" i="1" baseline="0" noProof="0" dirty="0" smtClean="0"/>
          </a:p>
          <a:p>
            <a:r>
              <a:rPr lang="sk-SK" i="1" baseline="0" noProof="0" dirty="0" smtClean="0"/>
              <a:t>Nominované medaily si je možné pozrieť tiež vo vitrínkach.</a:t>
            </a:r>
            <a:endParaRPr lang="sk-SK" baseline="0" noProof="0" dirty="0" smtClean="0"/>
          </a:p>
          <a:p>
            <a:endParaRPr lang="sk-SK" i="1" baseline="0" noProof="0" dirty="0" smtClean="0"/>
          </a:p>
        </p:txBody>
      </p:sp>
      <p:sp>
        <p:nvSpPr>
          <p:cNvPr id="4" name="Slide Number Placeholder 3"/>
          <p:cNvSpPr>
            <a:spLocks noGrp="1"/>
          </p:cNvSpPr>
          <p:nvPr>
            <p:ph type="sldNum" sz="quarter" idx="10"/>
          </p:nvPr>
        </p:nvSpPr>
        <p:spPr/>
        <p:txBody>
          <a:bodyPr/>
          <a:lstStyle/>
          <a:p>
            <a:fld id="{CF574EEA-57FA-4F05-878B-E1DC8E98581F}" type="slidenum">
              <a:rPr lang="en-GB" smtClean="0"/>
              <a:t>2</a:t>
            </a:fld>
            <a:endParaRPr lang="en-GB" dirty="0"/>
          </a:p>
        </p:txBody>
      </p:sp>
    </p:spTree>
    <p:extLst>
      <p:ext uri="{BB962C8B-B14F-4D97-AF65-F5344CB8AC3E}">
        <p14:creationId xmlns:p14="http://schemas.microsoft.com/office/powerpoint/2010/main" val="1214847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sz="1200" kern="1200" dirty="0" smtClean="0">
                <a:solidFill>
                  <a:schemeClr val="tx1"/>
                </a:solidFill>
                <a:effectLst/>
                <a:latin typeface="+mn-lt"/>
                <a:ea typeface="+mn-ea"/>
                <a:cs typeface="+mn-cs"/>
              </a:rPr>
              <a:t>Medailou, ktorá má viac autorov, je medaila so zaujímavým príbehom venovaná 100. výročiu Domova Speváckeho zboru slovenských učiteľov (SZSU) a jeho zakladateľovi Jánovi </a:t>
            </a:r>
            <a:r>
              <a:rPr lang="sk-SK" sz="1200" kern="1200" dirty="0" err="1" smtClean="0">
                <a:solidFill>
                  <a:schemeClr val="tx1"/>
                </a:solidFill>
                <a:effectLst/>
                <a:latin typeface="+mn-lt"/>
                <a:ea typeface="+mn-ea"/>
                <a:cs typeface="+mn-cs"/>
              </a:rPr>
              <a:t>Gerykovi</a:t>
            </a:r>
            <a:r>
              <a:rPr lang="sk-SK" sz="1200" kern="1200" dirty="0" smtClean="0">
                <a:solidFill>
                  <a:schemeClr val="tx1"/>
                </a:solidFill>
                <a:effectLst/>
                <a:latin typeface="+mn-lt"/>
                <a:ea typeface="+mn-ea"/>
                <a:cs typeface="+mn-cs"/>
              </a:rPr>
              <a:t>. Autorom prednej strany je akad. sochár. prof. </a:t>
            </a:r>
            <a:r>
              <a:rPr lang="sk-SK" sz="1200" kern="1200" dirty="0" err="1" smtClean="0">
                <a:solidFill>
                  <a:schemeClr val="tx1"/>
                </a:solidFill>
                <a:effectLst/>
                <a:latin typeface="+mn-lt"/>
                <a:ea typeface="+mn-ea"/>
                <a:cs typeface="+mn-cs"/>
              </a:rPr>
              <a:t>Fraňo</a:t>
            </a:r>
            <a:r>
              <a:rPr lang="sk-SK" sz="1200" kern="1200" dirty="0" smtClean="0">
                <a:solidFill>
                  <a:schemeClr val="tx1"/>
                </a:solidFill>
                <a:effectLst/>
                <a:latin typeface="+mn-lt"/>
                <a:ea typeface="+mn-ea"/>
                <a:cs typeface="+mn-cs"/>
              </a:rPr>
              <a:t> Štefunko (1903-1974) a zadnej strany jeho žiak, akad. </a:t>
            </a:r>
            <a:r>
              <a:rPr lang="sk-SK" sz="1200" kern="1200" dirty="0" err="1" smtClean="0">
                <a:solidFill>
                  <a:schemeClr val="tx1"/>
                </a:solidFill>
                <a:effectLst/>
                <a:latin typeface="+mn-lt"/>
                <a:ea typeface="+mn-ea"/>
                <a:cs typeface="+mn-cs"/>
              </a:rPr>
              <a:t>soch</a:t>
            </a:r>
            <a:r>
              <a:rPr lang="sk-SK" sz="1200" kern="1200" dirty="0" smtClean="0">
                <a:solidFill>
                  <a:schemeClr val="tx1"/>
                </a:solidFill>
                <a:effectLst/>
                <a:latin typeface="+mn-lt"/>
                <a:ea typeface="+mn-ea"/>
                <a:cs typeface="+mn-cs"/>
              </a:rPr>
              <a:t>. Marián </a:t>
            </a:r>
            <a:r>
              <a:rPr lang="sk-SK" sz="1200" kern="1200" dirty="0" err="1" smtClean="0">
                <a:solidFill>
                  <a:schemeClr val="tx1"/>
                </a:solidFill>
                <a:effectLst/>
                <a:latin typeface="+mn-lt"/>
                <a:ea typeface="+mn-ea"/>
                <a:cs typeface="+mn-cs"/>
              </a:rPr>
              <a:t>Polonský</a:t>
            </a:r>
            <a:r>
              <a:rPr lang="sk-SK" sz="1200" kern="1200" dirty="0" smtClean="0">
                <a:solidFill>
                  <a:schemeClr val="tx1"/>
                </a:solidFill>
                <a:effectLst/>
                <a:latin typeface="+mn-lt"/>
                <a:ea typeface="+mn-ea"/>
                <a:cs typeface="+mn-cs"/>
              </a:rPr>
              <a:t> (1943). Na Štefunkovej strane je znázornený Domov speváckeho zboru, táto medaila však nebola doteraz vydaná, jej model z roku 1933 bol objavený len nedávno Ivanom </a:t>
            </a:r>
            <a:r>
              <a:rPr lang="sk-SK" sz="1200" kern="1200" dirty="0" err="1" smtClean="0">
                <a:solidFill>
                  <a:schemeClr val="tx1"/>
                </a:solidFill>
                <a:effectLst/>
                <a:latin typeface="+mn-lt"/>
                <a:ea typeface="+mn-ea"/>
                <a:cs typeface="+mn-cs"/>
              </a:rPr>
              <a:t>Šóšom</a:t>
            </a:r>
            <a:r>
              <a:rPr lang="sk-SK" sz="1200" kern="1200" dirty="0" smtClean="0">
                <a:solidFill>
                  <a:schemeClr val="tx1"/>
                </a:solidFill>
                <a:effectLst/>
                <a:latin typeface="+mn-lt"/>
                <a:ea typeface="+mn-ea"/>
                <a:cs typeface="+mn-cs"/>
              </a:rPr>
              <a:t>, správcom archívu a reklamným manažérom zboru, ktorý stojí za vznikom </a:t>
            </a:r>
            <a:r>
              <a:rPr lang="sk-SK" sz="1200" i="0" kern="1200" dirty="0" smtClean="0">
                <a:solidFill>
                  <a:schemeClr val="tx1"/>
                </a:solidFill>
                <a:effectLst/>
                <a:latin typeface="+mn-lt"/>
                <a:ea typeface="+mn-ea"/>
                <a:cs typeface="+mn-cs"/>
              </a:rPr>
              <a:t>medaily, na základe </a:t>
            </a:r>
            <a:r>
              <a:rPr lang="sk-SK" i="0" dirty="0" smtClean="0"/>
              <a:t>indícií od bývalého archivára Mincovne Kremnica Petra </a:t>
            </a:r>
            <a:r>
              <a:rPr lang="sk-SK" i="0" dirty="0" err="1" smtClean="0"/>
              <a:t>Zoričáka</a:t>
            </a:r>
            <a:r>
              <a:rPr lang="sk-SK" i="0" dirty="0" smtClean="0"/>
              <a:t> z tzv. </a:t>
            </a:r>
            <a:r>
              <a:rPr lang="sk-SK" i="0" dirty="0" err="1" smtClean="0"/>
              <a:t>Hámovej</a:t>
            </a:r>
            <a:r>
              <a:rPr lang="sk-SK" i="0" dirty="0" smtClean="0"/>
              <a:t> kartotéky archívu mincovne, keď robil rešerš do publikácie k 100-ročnici Domova v archíve Speváckeho zboru slovenských učiteľov</a:t>
            </a:r>
            <a:r>
              <a:rPr lang="sk-SK" sz="1200" kern="1200" dirty="0" smtClean="0">
                <a:solidFill>
                  <a:schemeClr val="tx1"/>
                </a:solidFill>
                <a:effectLst/>
                <a:latin typeface="+mn-lt"/>
                <a:ea typeface="+mn-ea"/>
                <a:cs typeface="+mn-cs"/>
              </a:rPr>
              <a:t>. Bolo treba ešte vytvoriť aj druhú stranu a voľba tak prirodzene padla na Mariána </a:t>
            </a:r>
            <a:r>
              <a:rPr lang="sk-SK" sz="1200" kern="1200" dirty="0" err="1" smtClean="0">
                <a:solidFill>
                  <a:schemeClr val="tx1"/>
                </a:solidFill>
                <a:effectLst/>
                <a:latin typeface="+mn-lt"/>
                <a:ea typeface="+mn-ea"/>
                <a:cs typeface="+mn-cs"/>
              </a:rPr>
              <a:t>Polonského</a:t>
            </a:r>
            <a:r>
              <a:rPr lang="sk-SK" sz="1200" kern="1200" dirty="0" smtClean="0">
                <a:solidFill>
                  <a:schemeClr val="tx1"/>
                </a:solidFill>
                <a:effectLst/>
                <a:latin typeface="+mn-lt"/>
                <a:ea typeface="+mn-ea"/>
                <a:cs typeface="+mn-cs"/>
              </a:rPr>
              <a:t>, žiaka </a:t>
            </a:r>
            <a:r>
              <a:rPr lang="sk-SK" sz="1200" kern="1200" dirty="0" err="1" smtClean="0">
                <a:solidFill>
                  <a:schemeClr val="tx1"/>
                </a:solidFill>
                <a:effectLst/>
                <a:latin typeface="+mn-lt"/>
                <a:ea typeface="+mn-ea"/>
                <a:cs typeface="+mn-cs"/>
              </a:rPr>
              <a:t>Štefunku</a:t>
            </a:r>
            <a:r>
              <a:rPr lang="sk-SK" sz="1200" kern="1200" baseline="0" dirty="0" smtClean="0">
                <a:solidFill>
                  <a:schemeClr val="tx1"/>
                </a:solidFill>
                <a:effectLst/>
                <a:latin typeface="+mn-lt"/>
                <a:ea typeface="+mn-ea"/>
                <a:cs typeface="+mn-cs"/>
              </a:rPr>
              <a:t> a</a:t>
            </a:r>
            <a:r>
              <a:rPr lang="sk-SK" sz="1200" kern="1200" dirty="0" smtClean="0">
                <a:solidFill>
                  <a:schemeClr val="tx1"/>
                </a:solidFill>
                <a:effectLst/>
                <a:latin typeface="+mn-lt"/>
                <a:ea typeface="+mn-ea"/>
                <a:cs typeface="+mn-cs"/>
              </a:rPr>
              <a:t> na jednej medaile sa tak stretli profesor a jeho žiak. </a:t>
            </a:r>
            <a:r>
              <a:rPr lang="sk-SK" sz="1200" kern="1200" dirty="0" err="1" smtClean="0">
                <a:solidFill>
                  <a:schemeClr val="tx1"/>
                </a:solidFill>
                <a:effectLst/>
                <a:latin typeface="+mn-lt"/>
                <a:ea typeface="+mn-ea"/>
                <a:cs typeface="+mn-cs"/>
              </a:rPr>
              <a:t>Polonský</a:t>
            </a:r>
            <a:r>
              <a:rPr lang="sk-SK" sz="1200" kern="1200" dirty="0" smtClean="0">
                <a:solidFill>
                  <a:schemeClr val="tx1"/>
                </a:solidFill>
                <a:effectLst/>
                <a:latin typeface="+mn-lt"/>
                <a:ea typeface="+mn-ea"/>
                <a:cs typeface="+mn-cs"/>
              </a:rPr>
              <a:t> vytvoril svoju typickú bohatú kompozíciu, rozprávajúcu príbeh, plnú vyobrazení, ktoré by vydali na niekoľko samostatných medailí, tu sa však museli zmestiť na razenú, aj keď až 90 mm veľkú medailu. Tu slová nestačia, treba si ju jednoducho pozrieť a zahĺbiť sa do jej príbehu. </a:t>
            </a:r>
            <a:endParaRPr lang="sk-SK"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22</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Medaila z cyklu Živly (</a:t>
            </a:r>
            <a:r>
              <a:rPr lang="sk-SK" dirty="0" err="1" smtClean="0"/>
              <a:t>Aqua</a:t>
            </a:r>
            <a:r>
              <a:rPr lang="sk-SK" dirty="0" smtClean="0"/>
              <a:t>, </a:t>
            </a:r>
            <a:r>
              <a:rPr lang="sk-SK" dirty="0" err="1" smtClean="0"/>
              <a:t>Ignis</a:t>
            </a:r>
            <a:r>
              <a:rPr lang="sk-SK" dirty="0" smtClean="0"/>
              <a:t>, </a:t>
            </a:r>
            <a:r>
              <a:rPr lang="sk-SK" dirty="0" err="1" smtClean="0"/>
              <a:t>Terra</a:t>
            </a:r>
            <a:r>
              <a:rPr lang="sk-SK" dirty="0" smtClean="0"/>
              <a:t>). </a:t>
            </a:r>
            <a:br>
              <a:rPr lang="sk-SK" dirty="0" smtClean="0"/>
            </a:br>
            <a:r>
              <a:rPr lang="sk-SK" dirty="0" smtClean="0"/>
              <a:t>Medaila </a:t>
            </a:r>
            <a:r>
              <a:rPr lang="sk-SK" dirty="0" err="1" smtClean="0">
                <a:hlinkClick r:id="rId3" tooltip="Aqua "/>
              </a:rPr>
              <a:t>Aqua</a:t>
            </a:r>
            <a:r>
              <a:rPr lang="sk-SK" dirty="0" smtClean="0"/>
              <a:t> sa zúčastnila Medaily roka 2024.</a:t>
            </a:r>
            <a:br>
              <a:rPr lang="sk-SK" dirty="0" smtClean="0"/>
            </a:br>
            <a:r>
              <a:rPr lang="sk-SK" dirty="0" smtClean="0"/>
              <a:t>Medaila </a:t>
            </a:r>
            <a:r>
              <a:rPr lang="sk-SK" dirty="0" err="1" smtClean="0"/>
              <a:t>Terra</a:t>
            </a:r>
            <a:r>
              <a:rPr lang="sk-SK" dirty="0" smtClean="0"/>
              <a:t> je vyslaná za Slovensko na </a:t>
            </a:r>
            <a:r>
              <a:rPr lang="sk-SK" dirty="0" smtClean="0">
                <a:hlinkClick r:id="rId4" tooltip="Svetový medailérsky kongres a výstavu moderných umeleckých medailí XXXVIII FIDEM Munich 2025"/>
              </a:rPr>
              <a:t>Svetový medailérsky kongres a výstavu moderných umeleckých medailí XXXVIII FIDEM </a:t>
            </a:r>
            <a:r>
              <a:rPr lang="sk-SK" dirty="0" err="1" smtClean="0">
                <a:hlinkClick r:id="rId4" tooltip="Svetový medailérsky kongres a výstavu moderných umeleckých medailí XXXVIII FIDEM Munich 2025"/>
              </a:rPr>
              <a:t>Munich</a:t>
            </a:r>
            <a:r>
              <a:rPr lang="sk-SK" dirty="0" smtClean="0">
                <a:hlinkClick r:id="rId4" tooltip="Svetový medailérsky kongres a výstavu moderných umeleckých medailí XXXVIII FIDEM Munich 2025"/>
              </a:rPr>
              <a:t> 2025</a:t>
            </a: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23</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Séria pamätných medailí predstavujúca najznámejších slovenských maliarov všetkých dôb. Medaila z edície – Velikáni slovenského maliarstva s motívom zakladateľa moderného slovenského výtvarného prejavu Martina </a:t>
            </a:r>
            <a:r>
              <a:rPr lang="sk-SK" dirty="0" err="1" smtClean="0"/>
              <a:t>Benku</a:t>
            </a:r>
            <a:r>
              <a:rPr lang="sk-SK" dirty="0" smtClean="0"/>
              <a:t>. Narodil sa 1. septembra 1888 v Kostolišti. Okrem toho, že bol významný slovenský maliar, venoval sa gobelínovej tvorbe, scénickému výtvarníctvu, hudbe a </a:t>
            </a:r>
            <a:r>
              <a:rPr lang="sk-SK" dirty="0" err="1" smtClean="0"/>
              <a:t>husliarstvu</a:t>
            </a:r>
            <a:r>
              <a:rPr lang="sk-SK" dirty="0" smtClean="0"/>
              <a:t>. Pri tvorbe sa inšpiroval krajinou, ale i tvarovou a farebnou krásou ľudového výtvarníctva.</a:t>
            </a:r>
            <a:br>
              <a:rPr lang="sk-SK" dirty="0" smtClean="0"/>
            </a:br>
            <a:r>
              <a:rPr lang="sk-SK" dirty="0" smtClean="0"/>
              <a:t/>
            </a:r>
            <a:br>
              <a:rPr lang="sk-SK" dirty="0" smtClean="0"/>
            </a:br>
            <a:r>
              <a:rPr lang="sk-SK" dirty="0" smtClean="0"/>
              <a:t>Averz obsahuje podobizeň tohto Benkovho portrétu a reverz reprodukciu jeho diela </a:t>
            </a:r>
            <a:r>
              <a:rPr lang="sk-SK" dirty="0" smtClean="0">
                <a:hlinkClick r:id="rId3"/>
              </a:rPr>
              <a:t>Ľudia a hory, 1941</a:t>
            </a: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24</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Na averze medaily v centre kompozície sa nachádza dominujúci portrét biskupa oblečeného v biskupskom rúchu, v ktorom bol v roku 2008 na základe rozhodnutia svätej stolice v Ríme </a:t>
            </a:r>
            <a:r>
              <a:rPr lang="sk-SK" dirty="0" err="1" smtClean="0"/>
              <a:t>intronizovaný</a:t>
            </a:r>
            <a:r>
              <a:rPr lang="sk-SK" dirty="0" smtClean="0"/>
              <a:t>. Na hlave má biskupskú mitru a v ruke biskupskú palicu. V pozadí je umiestnená Bratislavská gréckokatolícka katedrála a po obvode je umiestnený údaj o medaile.</a:t>
            </a:r>
            <a:br>
              <a:rPr lang="sk-SK" dirty="0" smtClean="0"/>
            </a:br>
            <a:r>
              <a:rPr lang="sk-SK" dirty="0" smtClean="0"/>
              <a:t>Na reverze medaily dominuje jeho biskupský znak, v ktorom sa nachádzajú motívy zo svätého písma, ako i biblický text v aramejčine „MARANATHA!“ (v preklade PANE PRÍĎ!). Po obvode medaile je text 75 rokov života a rok 2025, kedy sa dožíva 75-ročného životného jubilea.</a:t>
            </a:r>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Akad. sochár </a:t>
            </a:r>
            <a:r>
              <a:rPr lang="sk-SK" b="1" dirty="0" smtClean="0"/>
              <a:t>Michal </a:t>
            </a:r>
            <a:r>
              <a:rPr lang="sk-SK" b="1" dirty="0" err="1" smtClean="0"/>
              <a:t>Gavula</a:t>
            </a:r>
            <a:r>
              <a:rPr lang="sk-SK" dirty="0" smtClean="0"/>
              <a:t> (13.3.1954 Vyšné Čabiny), držiteľ ceny patróna umelcov </a:t>
            </a:r>
            <a:r>
              <a:rPr lang="sk-SK" dirty="0" err="1" smtClean="0">
                <a:hlinkClick r:id="rId3" tooltip="Fra Angelico 2017"/>
              </a:rPr>
              <a:t>Fra</a:t>
            </a:r>
            <a:r>
              <a:rPr lang="sk-SK" dirty="0" smtClean="0">
                <a:hlinkClick r:id="rId3" tooltip="Fra Angelico 2017"/>
              </a:rPr>
              <a:t> </a:t>
            </a:r>
            <a:r>
              <a:rPr lang="sk-SK" dirty="0" err="1" smtClean="0">
                <a:hlinkClick r:id="rId3" tooltip="Fra Angelico 2017"/>
              </a:rPr>
              <a:t>Angelico</a:t>
            </a:r>
            <a:r>
              <a:rPr lang="sk-SK" dirty="0" smtClean="0">
                <a:hlinkClick r:id="rId3" tooltip="Fra Angelico 2017"/>
              </a:rPr>
              <a:t> 2017</a:t>
            </a: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25</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Bronzová plaketa Stavebnej fakulty STU v Bratislave vyobrazuje </a:t>
            </a:r>
            <a:r>
              <a:rPr lang="sk-SK" dirty="0" err="1" smtClean="0"/>
              <a:t>megalitickú</a:t>
            </a:r>
            <a:r>
              <a:rPr lang="sk-SK" dirty="0" smtClean="0"/>
              <a:t> stavbu ako symbol počiatku staviteľstva, spolu s technickými riešeniami a plánovaním v kontraste s reálnou infraštruktúrou v krajine (cesta, murivo, voda, zeleň).</a:t>
            </a:r>
            <a:r>
              <a:rPr lang="sk-SK" b="1" dirty="0" smtClean="0"/>
              <a:t> </a:t>
            </a:r>
            <a:r>
              <a:rPr lang="sk-SK" dirty="0" smtClean="0"/>
              <a:t>Ide o presné vyjadrenie disciplín stavebného inžinierstva: geológia a materiály, statika a konštrukcie, architektúra a urbanizmus, dopravné a vodné stavby, krajinné a environmentálne vzťahy.</a:t>
            </a:r>
            <a:br>
              <a:rPr lang="sk-SK" dirty="0" smtClean="0"/>
            </a:br>
            <a:r>
              <a:rPr lang="sk-SK" dirty="0" smtClean="0"/>
              <a:t/>
            </a:r>
            <a:br>
              <a:rPr lang="sk-SK" dirty="0" smtClean="0"/>
            </a:br>
            <a:r>
              <a:rPr lang="sk-SK" dirty="0" smtClean="0"/>
              <a:t>Doc. akad. </a:t>
            </a:r>
            <a:r>
              <a:rPr lang="sk-SK" dirty="0" err="1" smtClean="0"/>
              <a:t>soch</a:t>
            </a:r>
            <a:r>
              <a:rPr lang="sk-SK" dirty="0" smtClean="0"/>
              <a:t>. Milan Lukáč je dvorným medailérom Stavebnej fakulty Slovenskej technickej univerzity v Bratislave. Je autorom Medaily Stavebnej fakulty, ktorú udeľuje dekan jednotlivcom a inštitúciám ako poctu a ocenenie mimoriadnych úspechov alebo celoživotného diela v oblasti vzdelávania, pri rozvoji vedy a poznania, pri podpore činnosti a šírení dobrého mena fakulty. Návrh na udelenie „Medaily Stavebnej fakulty“ schvaľuje Vedecká rada </a:t>
            </a:r>
            <a:r>
              <a:rPr lang="sk-SK" dirty="0" err="1" smtClean="0"/>
              <a:t>SvF</a:t>
            </a:r>
            <a:r>
              <a:rPr lang="sk-SK" dirty="0" smtClean="0"/>
              <a:t> STU, ktorej ho predkladá dekan.</a:t>
            </a:r>
          </a:p>
          <a:p>
            <a:r>
              <a:rPr lang="sk-SK" dirty="0" smtClean="0"/>
              <a:t>Na základe toho ho Stavebná fakulta STU požiadala o návrh Plakety Stavebnej fakulty, ktorá sa mala odlíšiť najmä tvarom, ale základný motív mal ostať zachovaný. Dekan udeľuje „Plaketu Stavebnej fakulty“, ako aj „Plaketu akademika </a:t>
            </a:r>
            <a:r>
              <a:rPr lang="sk-SK" dirty="0" err="1" smtClean="0"/>
              <a:t>Bellu</a:t>
            </a:r>
            <a:r>
              <a:rPr lang="sk-SK" dirty="0" smtClean="0"/>
              <a:t>“, „Plaketu profesora Chrobáka“, „Plaketu profesora Gála“, „Plaketu akademika Duba“ a „Plaketu akademika Havelku“ (autor všetkých je Milan Lukáč), ktorou vyjadrí jednotlivcom, inštitúciám a organizáciám poctu a poďakovanie za zásluhy v oblasti vzdelávania, pri rozvoji vedy a praxe, pri podpore činnosti fakulty v konkrétnom študijnom odbore alebo ako celku a šírení dobrého mena fakulty. Návrh na udelenie plakety prerokuje dekan vo Vedení fakulty.</a:t>
            </a:r>
            <a:br>
              <a:rPr lang="sk-SK" dirty="0" smtClean="0"/>
            </a:br>
            <a:r>
              <a:rPr lang="sk-SK" dirty="0" smtClean="0"/>
              <a:t/>
            </a:r>
            <a:br>
              <a:rPr lang="sk-SK" dirty="0" smtClean="0"/>
            </a:br>
            <a:r>
              <a:rPr lang="sk-SK" dirty="0" smtClean="0"/>
              <a:t>Doc. akad. sochár </a:t>
            </a:r>
            <a:r>
              <a:rPr lang="sk-SK" b="1" dirty="0" smtClean="0"/>
              <a:t>Milan Lukáč </a:t>
            </a:r>
            <a:r>
              <a:rPr lang="sk-SK" dirty="0" smtClean="0"/>
              <a:t>(* 29. 9.1962 Bojnice)</a:t>
            </a:r>
            <a:endParaRPr lang="sk-SK" dirty="0"/>
          </a:p>
        </p:txBody>
      </p:sp>
      <p:sp>
        <p:nvSpPr>
          <p:cNvPr id="4" name="Slide Number Placeholder 3"/>
          <p:cNvSpPr>
            <a:spLocks noGrp="1"/>
          </p:cNvSpPr>
          <p:nvPr>
            <p:ph type="sldNum" sz="quarter" idx="10"/>
          </p:nvPr>
        </p:nvSpPr>
        <p:spPr/>
        <p:txBody>
          <a:bodyPr/>
          <a:lstStyle/>
          <a:p>
            <a:fld id="{CF574EEA-57FA-4F05-878B-E1DC8E98581F}" type="slidenum">
              <a:rPr lang="en-GB" smtClean="0"/>
              <a:t>26</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Akad. sochár </a:t>
            </a:r>
            <a:r>
              <a:rPr lang="sk-SK" b="1" dirty="0" smtClean="0"/>
              <a:t>Miloš Vavro</a:t>
            </a:r>
            <a:r>
              <a:rPr lang="sk-SK" dirty="0" smtClean="0"/>
              <a:t> (* 29.03.1960 Trenčín), sochár, medailér, reštaurátor, dizajnér.</a:t>
            </a:r>
          </a:p>
          <a:p>
            <a:r>
              <a:rPr lang="sk-SK" dirty="0" smtClean="0"/>
              <a:t>Štúdium: 1975-79 na SUPŠ </a:t>
            </a:r>
            <a:r>
              <a:rPr lang="sk-SK" dirty="0" err="1" smtClean="0"/>
              <a:t>Uherské</a:t>
            </a:r>
            <a:r>
              <a:rPr lang="sk-SK" dirty="0" smtClean="0"/>
              <a:t> </a:t>
            </a:r>
            <a:r>
              <a:rPr lang="sk-SK" dirty="0" err="1" smtClean="0"/>
              <a:t>Hradiště</a:t>
            </a:r>
            <a:r>
              <a:rPr lang="sk-SK" dirty="0" smtClean="0"/>
              <a:t> (J. </a:t>
            </a:r>
            <a:r>
              <a:rPr lang="sk-SK" dirty="0" err="1" smtClean="0"/>
              <a:t>Habarta</a:t>
            </a:r>
            <a:r>
              <a:rPr lang="sk-SK" dirty="0" smtClean="0"/>
              <a:t>), 1981-87 VŠVU (prof. Ladislav </a:t>
            </a:r>
            <a:r>
              <a:rPr lang="sk-SK" dirty="0" err="1" smtClean="0"/>
              <a:t>Snopek</a:t>
            </a:r>
            <a:r>
              <a:rPr lang="sk-SK" dirty="0" smtClean="0"/>
              <a:t>, prof. Ján </a:t>
            </a:r>
            <a:r>
              <a:rPr lang="sk-SK" dirty="0" err="1" smtClean="0"/>
              <a:t>Kulich</a:t>
            </a:r>
            <a:r>
              <a:rPr lang="sk-SK" dirty="0" smtClean="0"/>
              <a:t>). </a:t>
            </a:r>
            <a:br>
              <a:rPr lang="sk-SK" dirty="0" smtClean="0"/>
            </a:br>
            <a:r>
              <a:rPr lang="sk-SK" dirty="0" smtClean="0"/>
              <a:t>Venuje sa voľnej sochárskej a medailérskej tvorbe, návrhom mincí, komornej plastike, dizajnu a reštaurátorským prácam. 1987 Cena rektora VŠVU. Žije a tvorí v Bratislave.</a:t>
            </a:r>
            <a:br>
              <a:rPr lang="sk-SK" dirty="0" smtClean="0"/>
            </a:br>
            <a:r>
              <a:rPr lang="sk-SK" dirty="0" smtClean="0"/>
              <a:t/>
            </a:r>
            <a:br>
              <a:rPr lang="sk-SK" dirty="0" smtClean="0"/>
            </a:br>
            <a:r>
              <a:rPr lang="sk-SK" dirty="0" smtClean="0"/>
              <a:t>Za pozornosť tiež stojí tiež typické autorove písmo, známe tiež z ostatných jeho medailí, napr. pre Slovenskú numizmatickú spoločnosť, pobočka Trenčín. K ďalším autorom so svojim jedinečným písmom môžeme zarátať aj prof. Pribiša a ďalšie osobnosti.</a:t>
            </a:r>
            <a:endParaRPr lang="sk-SK" dirty="0"/>
          </a:p>
        </p:txBody>
      </p:sp>
      <p:sp>
        <p:nvSpPr>
          <p:cNvPr id="4" name="Slide Number Placeholder 3"/>
          <p:cNvSpPr>
            <a:spLocks noGrp="1"/>
          </p:cNvSpPr>
          <p:nvPr>
            <p:ph type="sldNum" sz="quarter" idx="10"/>
          </p:nvPr>
        </p:nvSpPr>
        <p:spPr/>
        <p:txBody>
          <a:bodyPr/>
          <a:lstStyle/>
          <a:p>
            <a:fld id="{CF574EEA-57FA-4F05-878B-E1DC8E98581F}" type="slidenum">
              <a:rPr lang="en-GB" smtClean="0"/>
              <a:t>27</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Strieborná medaila zobrazujúca historickú Veľkú pečať Mateja Korvína a jeho dobový portrét vyhotovená z 999/1000 striebra o váhe 2 trójske unce (62 g) s povrchovou úpravou </a:t>
            </a:r>
            <a:r>
              <a:rPr lang="sk-SK" dirty="0" err="1" smtClean="0"/>
              <a:t>staré-striebro</a:t>
            </a:r>
            <a:r>
              <a:rPr lang="sk-SK" dirty="0" smtClean="0"/>
              <a:t>.</a:t>
            </a:r>
            <a:br>
              <a:rPr lang="sk-SK" dirty="0" smtClean="0"/>
            </a:br>
            <a:r>
              <a:rPr lang="sk-SK" dirty="0" smtClean="0"/>
              <a:t/>
            </a:r>
            <a:br>
              <a:rPr lang="sk-SK" dirty="0" smtClean="0"/>
            </a:br>
            <a:r>
              <a:rPr lang="sk-SK" dirty="0" smtClean="0"/>
              <a:t>Matej Korvín pochádzal z rodu </a:t>
            </a:r>
            <a:r>
              <a:rPr lang="sk-SK" dirty="0" err="1" smtClean="0"/>
              <a:t>Huňadyovcov</a:t>
            </a:r>
            <a:r>
              <a:rPr lang="sk-SK" dirty="0" smtClean="0"/>
              <a:t>. Bol uhorský a chorvátsky kráľ, rakúsky vojvoda a od roku 1469 si nárokoval aj titul českého kráľa. V roku 1465 založil v Bratislave </a:t>
            </a:r>
            <a:r>
              <a:rPr lang="sk-SK" dirty="0" err="1" smtClean="0"/>
              <a:t>Universitas</a:t>
            </a:r>
            <a:r>
              <a:rPr lang="sk-SK" dirty="0" smtClean="0"/>
              <a:t> </a:t>
            </a:r>
            <a:r>
              <a:rPr lang="sk-SK" dirty="0" err="1" smtClean="0"/>
              <a:t>Istropolitana</a:t>
            </a:r>
            <a:r>
              <a:rPr lang="sk-SK" dirty="0" smtClean="0"/>
              <a:t> a v roku 1480 aj univerzitu v </a:t>
            </a:r>
            <a:r>
              <a:rPr lang="sk-SK" dirty="0" err="1" smtClean="0"/>
              <a:t>Pešti</a:t>
            </a:r>
            <a:r>
              <a:rPr lang="sk-SK" dirty="0" smtClean="0"/>
              <a:t>. Za jeho vlády došlo k ekonomickému a kultúrnemu rozkvetu krajiny. Do uhorského kráľovstva za jeho vlády prenikali myšlienky humanizmu a renesancie.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28</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V roku 2024 vznikla už štvrtá Dukátová séria Českej mincovne určená predovšetkým pre slovenských zberateľov a investorov. Ucelená séria štyroch zlatých dukátových razieb rozpráva príbeh Márie Terézie.</a:t>
            </a:r>
          </a:p>
          <a:p>
            <a:endParaRPr lang="sk-SK" dirty="0" smtClean="0">
              <a:hlinkClick r:id="rId3"/>
            </a:endParaRPr>
          </a:p>
          <a:p>
            <a:r>
              <a:rPr lang="sk-SK" dirty="0" smtClean="0">
                <a:hlinkClick r:id="rId3"/>
              </a:rPr>
              <a:t>Dukát – Mária Terézia – manželka</a:t>
            </a:r>
            <a:r>
              <a:rPr lang="sk-SK" dirty="0" smtClean="0"/>
              <a:t> – </a:t>
            </a:r>
            <a:r>
              <a:rPr lang="sk-SK" dirty="0" err="1" smtClean="0"/>
              <a:t>proof</a:t>
            </a:r>
            <a:r>
              <a:rPr lang="sk-SK" dirty="0" smtClean="0"/>
              <a:t>, 19,75 mm, 3,49 g, 100 ks</a:t>
            </a:r>
            <a:br>
              <a:rPr lang="sk-SK" dirty="0" smtClean="0"/>
            </a:br>
            <a:r>
              <a:rPr lang="sk-SK" dirty="0" err="1" smtClean="0">
                <a:hlinkClick r:id="rId4"/>
              </a:rPr>
              <a:t>Dvojdukát</a:t>
            </a:r>
            <a:r>
              <a:rPr lang="sk-SK" dirty="0" smtClean="0">
                <a:hlinkClick r:id="rId4"/>
              </a:rPr>
              <a:t> – Mária Terézia – panovníčka</a:t>
            </a:r>
            <a:r>
              <a:rPr lang="sk-SK" dirty="0" smtClean="0"/>
              <a:t> – </a:t>
            </a:r>
            <a:r>
              <a:rPr lang="sk-SK" dirty="0" err="1" smtClean="0"/>
              <a:t>proof</a:t>
            </a:r>
            <a:r>
              <a:rPr lang="sk-SK" dirty="0" smtClean="0"/>
              <a:t>, 25 mm, 6,98 g, 50 ks</a:t>
            </a:r>
            <a:br>
              <a:rPr lang="sk-SK" dirty="0" smtClean="0"/>
            </a:br>
            <a:r>
              <a:rPr lang="sk-SK" dirty="0" err="1" smtClean="0">
                <a:hlinkClick r:id="rId5" tooltip="Päťdukát - Mária Terézia - matka dvoch cisárov"/>
              </a:rPr>
              <a:t>Päťdukát</a:t>
            </a:r>
            <a:r>
              <a:rPr lang="sk-SK" dirty="0" smtClean="0">
                <a:hlinkClick r:id="rId5" tooltip="Päťdukát - Mária Terézia - matka dvoch cisárov"/>
              </a:rPr>
              <a:t> – Mária Terézia – matka dvoch cisárov</a:t>
            </a:r>
            <a:r>
              <a:rPr lang="sk-SK" dirty="0" smtClean="0"/>
              <a:t> – </a:t>
            </a:r>
            <a:r>
              <a:rPr lang="sk-SK" dirty="0" err="1" smtClean="0"/>
              <a:t>proof</a:t>
            </a:r>
            <a:r>
              <a:rPr lang="sk-SK" dirty="0" smtClean="0"/>
              <a:t>, 34 mm, 17,45 g, 50 ks</a:t>
            </a:r>
            <a:br>
              <a:rPr lang="sk-SK" dirty="0" smtClean="0"/>
            </a:br>
            <a:r>
              <a:rPr lang="sk-SK" dirty="0" err="1" smtClean="0">
                <a:hlinkClick r:id="rId6" tooltip="Desaťdukát - Mária Terézia – reformátorka"/>
              </a:rPr>
              <a:t>Desaťdukát</a:t>
            </a:r>
            <a:r>
              <a:rPr lang="sk-SK" dirty="0" smtClean="0">
                <a:hlinkClick r:id="rId6" tooltip="Desaťdukát - Mária Terézia – reformátorka"/>
              </a:rPr>
              <a:t> – Mária Terézia – reformátorka</a:t>
            </a:r>
            <a:r>
              <a:rPr lang="sk-SK" dirty="0" smtClean="0"/>
              <a:t> – </a:t>
            </a:r>
            <a:r>
              <a:rPr lang="sk-SK" dirty="0" err="1" smtClean="0"/>
              <a:t>proof</a:t>
            </a:r>
            <a:r>
              <a:rPr lang="sk-SK" dirty="0" smtClean="0"/>
              <a:t>, 42 mm, 34,91 g, 42 ks</a:t>
            </a:r>
          </a:p>
          <a:p>
            <a:endParaRPr lang="sk-SK"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Na averzných stranách jednotlivých razieb nájdete </a:t>
            </a:r>
            <a:r>
              <a:rPr lang="sk-SK" dirty="0" err="1" smtClean="0"/>
              <a:t>dvojportrét</a:t>
            </a:r>
            <a:r>
              <a:rPr lang="sk-SK" dirty="0" smtClean="0"/>
              <a:t> Márie Terézie a Františka Štefana Lotrinského doplnený o </a:t>
            </a:r>
            <a:r>
              <a:rPr lang="sk-SK" dirty="0" err="1" smtClean="0"/>
              <a:t>holíčsku</a:t>
            </a:r>
            <a:r>
              <a:rPr lang="sk-SK" dirty="0" smtClean="0"/>
              <a:t> keramiku; odznaky moci Márie Terézie; </a:t>
            </a:r>
            <a:r>
              <a:rPr lang="sk-SK" dirty="0" err="1" smtClean="0"/>
              <a:t>dvojportrét</a:t>
            </a:r>
            <a:r>
              <a:rPr lang="sk-SK" dirty="0" smtClean="0"/>
              <a:t> Jozefa II. a Leopolda II. doplnený o ríšskeho orla; symbolické vyjadrenia tereziánskych reforiem – vojenstvo, lekárstvo, hospodárstvo, súdnictvo, školstvo a poľnohospodárstvo. Reverzná strana, ktorá je spoločná pre celú Dukátovú sériu, je potom venovaná samotnej Márii Terézii. To všetko je dielom slovenského medailéra Branislava </a:t>
            </a:r>
            <a:r>
              <a:rPr lang="sk-SK" dirty="0" err="1" smtClean="0"/>
              <a:t>Ronaia</a:t>
            </a:r>
            <a:r>
              <a:rPr lang="sk-SK" dirty="0" smtClean="0"/>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29</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Súbor 23 m</a:t>
            </a:r>
            <a:r>
              <a:rPr lang="en-GB" dirty="0" err="1" smtClean="0"/>
              <a:t>edail</a:t>
            </a:r>
            <a:r>
              <a:rPr lang="sk-SK" dirty="0" smtClean="0"/>
              <a:t>í</a:t>
            </a:r>
            <a:r>
              <a:rPr lang="en-GB" dirty="0" smtClean="0"/>
              <a:t> </a:t>
            </a:r>
            <a:r>
              <a:rPr lang="en-GB" dirty="0" err="1" smtClean="0"/>
              <a:t>vymodelovan</a:t>
            </a:r>
            <a:r>
              <a:rPr lang="sk-SK" dirty="0" err="1" smtClean="0"/>
              <a:t>ých</a:t>
            </a:r>
            <a:r>
              <a:rPr lang="en-GB" dirty="0" smtClean="0"/>
              <a:t> v 2016 </a:t>
            </a:r>
            <a:r>
              <a:rPr lang="sk-SK" dirty="0" smtClean="0"/>
              <a:t>vychádza </a:t>
            </a:r>
            <a:r>
              <a:rPr lang="en-GB" dirty="0" smtClean="0"/>
              <a:t>v </a:t>
            </a:r>
            <a:r>
              <a:rPr lang="en-GB" sz="1200" dirty="0" err="1" smtClean="0">
                <a:latin typeface="Oranda BT" pitchFamily="18" charset="0"/>
              </a:rPr>
              <a:t>Česk</a:t>
            </a:r>
            <a:r>
              <a:rPr lang="sk-SK" sz="1200" dirty="0" smtClean="0">
                <a:latin typeface="Oranda BT" pitchFamily="18" charset="0"/>
              </a:rPr>
              <a:t>ej</a:t>
            </a:r>
            <a:r>
              <a:rPr lang="en-GB" sz="1200" dirty="0" smtClean="0">
                <a:latin typeface="Oranda BT" pitchFamily="18" charset="0"/>
              </a:rPr>
              <a:t> </a:t>
            </a:r>
            <a:r>
              <a:rPr lang="en-GB" sz="1200" dirty="0" err="1" smtClean="0">
                <a:latin typeface="Oranda BT" pitchFamily="18" charset="0"/>
              </a:rPr>
              <a:t>mincovn</a:t>
            </a:r>
            <a:r>
              <a:rPr lang="sk-SK" sz="1200" dirty="0" smtClean="0">
                <a:latin typeface="Oranda BT" pitchFamily="18" charset="0"/>
              </a:rPr>
              <a:t>i</a:t>
            </a:r>
            <a:r>
              <a:rPr lang="en-GB" sz="1200" dirty="0" smtClean="0">
                <a:latin typeface="Oranda BT" pitchFamily="18" charset="0"/>
              </a:rPr>
              <a:t>, </a:t>
            </a:r>
            <a:r>
              <a:rPr lang="en-GB" sz="1200" dirty="0" err="1" smtClean="0">
                <a:latin typeface="Oranda BT" pitchFamily="18" charset="0"/>
              </a:rPr>
              <a:t>a.s</a:t>
            </a:r>
            <a:r>
              <a:rPr lang="en-GB" sz="1200" dirty="0" smtClean="0">
                <a:latin typeface="Oranda BT" pitchFamily="18" charset="0"/>
              </a:rPr>
              <a:t>.</a:t>
            </a:r>
            <a:r>
              <a:rPr lang="sk-SK" sz="1200" dirty="0" smtClean="0">
                <a:latin typeface="Oranda BT" pitchFamily="18" charset="0"/>
              </a:rPr>
              <a:t> </a:t>
            </a:r>
            <a:r>
              <a:rPr lang="en-GB" dirty="0" err="1" smtClean="0"/>
              <a:t>ako</a:t>
            </a:r>
            <a:r>
              <a:rPr lang="en-GB" dirty="0" smtClean="0"/>
              <a:t> </a:t>
            </a:r>
            <a:r>
              <a:rPr lang="en-GB" dirty="0" err="1" smtClean="0"/>
              <a:t>averz</a:t>
            </a:r>
            <a:r>
              <a:rPr lang="en-GB" dirty="0" smtClean="0"/>
              <a:t> </a:t>
            </a:r>
            <a:r>
              <a:rPr lang="en-GB" dirty="0" err="1" smtClean="0"/>
              <a:t>strieborn</a:t>
            </a:r>
            <a:r>
              <a:rPr lang="sk-SK" dirty="0" err="1" smtClean="0"/>
              <a:t>ých</a:t>
            </a:r>
            <a:r>
              <a:rPr lang="en-GB" dirty="0" smtClean="0"/>
              <a:t> </a:t>
            </a:r>
            <a:r>
              <a:rPr lang="en-GB" dirty="0" err="1" smtClean="0"/>
              <a:t>minc</a:t>
            </a:r>
            <a:r>
              <a:rPr lang="sk-SK" dirty="0" smtClean="0"/>
              <a:t>í</a:t>
            </a:r>
            <a:r>
              <a:rPr lang="en-GB" dirty="0" smtClean="0"/>
              <a:t> </a:t>
            </a:r>
            <a:r>
              <a:rPr lang="sk-SK" dirty="0" smtClean="0"/>
              <a:t>v </a:t>
            </a:r>
            <a:r>
              <a:rPr lang="en-GB" dirty="0" err="1" smtClean="0"/>
              <a:t>cykl</a:t>
            </a:r>
            <a:r>
              <a:rPr lang="sk-SK" dirty="0" smtClean="0"/>
              <a:t>e </a:t>
            </a:r>
            <a:r>
              <a:rPr lang="en-GB" dirty="0" err="1" smtClean="0">
                <a:hlinkClick r:id="rId3" tooltip="poklady starých civilizácií"/>
              </a:rPr>
              <a:t>poklady</a:t>
            </a:r>
            <a:r>
              <a:rPr lang="en-GB" dirty="0" smtClean="0">
                <a:hlinkClick r:id="rId3" tooltip="poklady starých civilizácií"/>
              </a:rPr>
              <a:t> </a:t>
            </a:r>
            <a:r>
              <a:rPr lang="en-GB" dirty="0" err="1" smtClean="0">
                <a:hlinkClick r:id="rId3" tooltip="poklady starých civilizácií"/>
              </a:rPr>
              <a:t>starých</a:t>
            </a:r>
            <a:r>
              <a:rPr lang="en-GB" dirty="0" smtClean="0">
                <a:hlinkClick r:id="rId3" tooltip="poklady starých civilizácií"/>
              </a:rPr>
              <a:t> </a:t>
            </a:r>
            <a:r>
              <a:rPr lang="en-GB" dirty="0" err="1" smtClean="0">
                <a:hlinkClick r:id="rId3" tooltip="poklady starých civilizácií"/>
              </a:rPr>
              <a:t>civilizácií</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Na štvrtej z nich </a:t>
            </a:r>
            <a:r>
              <a:rPr lang="en-GB" dirty="0" err="1" smtClean="0"/>
              <a:t>sa</a:t>
            </a:r>
            <a:r>
              <a:rPr lang="en-GB" dirty="0" smtClean="0"/>
              <a:t> </a:t>
            </a:r>
            <a:r>
              <a:rPr lang="en-GB" dirty="0" err="1" smtClean="0"/>
              <a:t>objavujú</a:t>
            </a:r>
            <a:r>
              <a:rPr lang="en-GB" dirty="0" smtClean="0"/>
              <a:t> </a:t>
            </a:r>
            <a:r>
              <a:rPr lang="en-GB" dirty="0" err="1" smtClean="0"/>
              <a:t>pamätihodnosti</a:t>
            </a:r>
            <a:r>
              <a:rPr lang="en-GB" dirty="0" smtClean="0"/>
              <a:t> </a:t>
            </a:r>
            <a:r>
              <a:rPr lang="en-GB" dirty="0" err="1" smtClean="0"/>
              <a:t>dvoch</a:t>
            </a:r>
            <a:r>
              <a:rPr lang="en-GB" dirty="0" smtClean="0"/>
              <a:t> </a:t>
            </a:r>
            <a:r>
              <a:rPr lang="en-GB" dirty="0" err="1" smtClean="0"/>
              <a:t>stredomorských</a:t>
            </a:r>
            <a:r>
              <a:rPr lang="en-GB" dirty="0" smtClean="0"/>
              <a:t> </a:t>
            </a:r>
            <a:r>
              <a:rPr lang="en-GB" dirty="0" err="1" smtClean="0"/>
              <a:t>kultúr</a:t>
            </a:r>
            <a:r>
              <a:rPr lang="en-GB" dirty="0" smtClean="0"/>
              <a:t> – </a:t>
            </a:r>
            <a:r>
              <a:rPr lang="en-GB" dirty="0" err="1" smtClean="0"/>
              <a:t>minojskej</a:t>
            </a:r>
            <a:r>
              <a:rPr lang="en-GB" dirty="0" smtClean="0"/>
              <a:t> a </a:t>
            </a:r>
            <a:r>
              <a:rPr lang="en-GB" dirty="0" err="1" smtClean="0"/>
              <a:t>mykénskej</a:t>
            </a:r>
            <a:r>
              <a:rPr lang="en-GB" dirty="0" smtClean="0"/>
              <a:t>, </a:t>
            </a:r>
            <a:r>
              <a:rPr lang="en-GB" dirty="0" err="1" smtClean="0"/>
              <a:t>predkladá</a:t>
            </a:r>
            <a:r>
              <a:rPr lang="en-GB" dirty="0" smtClean="0"/>
              <a:t> </a:t>
            </a:r>
            <a:r>
              <a:rPr lang="en-GB" dirty="0" err="1" smtClean="0"/>
              <a:t>detailné</a:t>
            </a:r>
            <a:r>
              <a:rPr lang="en-GB" dirty="0" smtClean="0"/>
              <a:t> </a:t>
            </a:r>
            <a:r>
              <a:rPr lang="en-GB" dirty="0" err="1" smtClean="0"/>
              <a:t>vyobrazenie</a:t>
            </a:r>
            <a:r>
              <a:rPr lang="en-GB" dirty="0" smtClean="0"/>
              <a:t> </a:t>
            </a:r>
            <a:r>
              <a:rPr lang="en-GB" dirty="0" err="1" smtClean="0"/>
              <a:t>štyroch</a:t>
            </a:r>
            <a:r>
              <a:rPr lang="en-GB" dirty="0" smtClean="0"/>
              <a:t> </a:t>
            </a:r>
            <a:r>
              <a:rPr lang="en-GB" dirty="0" err="1" smtClean="0"/>
              <a:t>starovekých</a:t>
            </a:r>
            <a:r>
              <a:rPr lang="en-GB" dirty="0" smtClean="0"/>
              <a:t> </a:t>
            </a:r>
            <a:r>
              <a:rPr lang="en-GB" dirty="0" err="1" smtClean="0"/>
              <a:t>pamätihodností</a:t>
            </a:r>
            <a:r>
              <a:rPr lang="en-GB" dirty="0" smtClean="0"/>
              <a:t> – </a:t>
            </a:r>
            <a:r>
              <a:rPr lang="en-GB" dirty="0" err="1" smtClean="0"/>
              <a:t>býčieho</a:t>
            </a:r>
            <a:r>
              <a:rPr lang="en-GB" dirty="0" smtClean="0"/>
              <a:t> </a:t>
            </a:r>
            <a:r>
              <a:rPr lang="en-GB" dirty="0" err="1" smtClean="0"/>
              <a:t>rhytonu</a:t>
            </a:r>
            <a:r>
              <a:rPr lang="en-GB" dirty="0" smtClean="0"/>
              <a:t>, </a:t>
            </a:r>
            <a:r>
              <a:rPr lang="en-GB" dirty="0" err="1" smtClean="0"/>
              <a:t>sošky</a:t>
            </a:r>
            <a:r>
              <a:rPr lang="en-GB" dirty="0" smtClean="0"/>
              <a:t> </a:t>
            </a:r>
            <a:r>
              <a:rPr lang="en-GB" dirty="0" err="1" smtClean="0"/>
              <a:t>hadej</a:t>
            </a:r>
            <a:r>
              <a:rPr lang="en-GB" dirty="0" smtClean="0"/>
              <a:t> </a:t>
            </a:r>
            <a:r>
              <a:rPr lang="en-GB" dirty="0" err="1" smtClean="0"/>
              <a:t>bohyne</a:t>
            </a:r>
            <a:r>
              <a:rPr lang="en-GB" dirty="0" smtClean="0"/>
              <a:t>, </a:t>
            </a:r>
            <a:r>
              <a:rPr lang="en-GB" dirty="0" err="1" smtClean="0"/>
              <a:t>Levej</a:t>
            </a:r>
            <a:r>
              <a:rPr lang="en-GB" dirty="0" smtClean="0"/>
              <a:t> </a:t>
            </a:r>
            <a:r>
              <a:rPr lang="en-GB" dirty="0" err="1" smtClean="0"/>
              <a:t>brány</a:t>
            </a:r>
            <a:r>
              <a:rPr lang="en-GB" dirty="0" smtClean="0"/>
              <a:t> a </a:t>
            </a:r>
            <a:r>
              <a:rPr lang="en-GB" dirty="0" err="1" smtClean="0"/>
              <a:t>Agamemnónovej</a:t>
            </a:r>
            <a:r>
              <a:rPr lang="en-GB" dirty="0" smtClean="0"/>
              <a:t> </a:t>
            </a:r>
            <a:r>
              <a:rPr lang="en-GB" dirty="0" err="1" smtClean="0"/>
              <a:t>masky</a:t>
            </a:r>
            <a:r>
              <a:rPr lang="en-GB" dirty="0" smtClean="0"/>
              <a:t>.</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Akad</a:t>
            </a:r>
            <a:r>
              <a:rPr lang="en-GB" dirty="0" smtClean="0"/>
              <a:t>. </a:t>
            </a:r>
            <a:r>
              <a:rPr lang="en-GB" dirty="0" err="1" smtClean="0"/>
              <a:t>soch</a:t>
            </a:r>
            <a:r>
              <a:rPr lang="en-GB" dirty="0" smtClean="0"/>
              <a:t>. </a:t>
            </a:r>
            <a:r>
              <a:rPr lang="en-GB" b="1" dirty="0" err="1" smtClean="0"/>
              <a:t>Ľudmila</a:t>
            </a:r>
            <a:r>
              <a:rPr lang="en-GB" b="1" dirty="0" smtClean="0"/>
              <a:t> </a:t>
            </a:r>
            <a:r>
              <a:rPr lang="en-GB" b="1" dirty="0" err="1" smtClean="0"/>
              <a:t>Cvengrošová</a:t>
            </a:r>
            <a:r>
              <a:rPr lang="en-GB" dirty="0" smtClean="0"/>
              <a:t> (* 17.6.1937, </a:t>
            </a:r>
            <a:r>
              <a:rPr lang="en-GB" dirty="0" err="1" smtClean="0"/>
              <a:t>Radošina</a:t>
            </a:r>
            <a:r>
              <a:rPr lang="en-GB" dirty="0" smtClean="0"/>
              <a:t>), </a:t>
            </a:r>
            <a:r>
              <a:rPr lang="en-GB" dirty="0" err="1" smtClean="0"/>
              <a:t>absolventka</a:t>
            </a:r>
            <a:r>
              <a:rPr lang="en-GB" dirty="0" smtClean="0"/>
              <a:t> </a:t>
            </a:r>
            <a:r>
              <a:rPr lang="en-GB" dirty="0" err="1" smtClean="0"/>
              <a:t>Vysokej</a:t>
            </a:r>
            <a:r>
              <a:rPr lang="en-GB" dirty="0" smtClean="0"/>
              <a:t> </a:t>
            </a:r>
            <a:r>
              <a:rPr lang="en-GB" dirty="0" err="1" smtClean="0"/>
              <a:t>školy</a:t>
            </a:r>
            <a:r>
              <a:rPr lang="en-GB" dirty="0" smtClean="0"/>
              <a:t> </a:t>
            </a:r>
            <a:r>
              <a:rPr lang="en-GB" dirty="0" err="1" smtClean="0"/>
              <a:t>výtvarných</a:t>
            </a:r>
            <a:r>
              <a:rPr lang="en-GB" dirty="0" smtClean="0"/>
              <a:t> </a:t>
            </a:r>
            <a:r>
              <a:rPr lang="en-GB" dirty="0" err="1" smtClean="0"/>
              <a:t>umení</a:t>
            </a:r>
            <a:r>
              <a:rPr lang="en-GB" dirty="0" smtClean="0"/>
              <a:t> v </a:t>
            </a:r>
            <a:r>
              <a:rPr lang="en-GB" dirty="0" err="1" smtClean="0"/>
              <a:t>Bratislave</a:t>
            </a:r>
            <a:r>
              <a:rPr lang="en-GB" dirty="0" smtClean="0"/>
              <a:t> (prof. Ján Kulich, prof. Rudolf </a:t>
            </a:r>
            <a:r>
              <a:rPr lang="en-GB" dirty="0" err="1" smtClean="0"/>
              <a:t>Pribiš</a:t>
            </a:r>
            <a:r>
              <a:rPr lang="en-GB" dirty="0" smtClean="0"/>
              <a:t>), </a:t>
            </a:r>
            <a:r>
              <a:rPr lang="en-GB" dirty="0" err="1" smtClean="0"/>
              <a:t>inklinuje</a:t>
            </a:r>
            <a:r>
              <a:rPr lang="en-GB" dirty="0" smtClean="0"/>
              <a:t> </a:t>
            </a:r>
            <a:r>
              <a:rPr lang="en-GB" dirty="0" err="1" smtClean="0"/>
              <a:t>ku</a:t>
            </a:r>
            <a:r>
              <a:rPr lang="en-GB" dirty="0" smtClean="0"/>
              <a:t> </a:t>
            </a:r>
            <a:r>
              <a:rPr lang="en-GB" dirty="0" err="1" smtClean="0"/>
              <a:t>komornej</a:t>
            </a:r>
            <a:r>
              <a:rPr lang="en-GB" dirty="0" smtClean="0"/>
              <a:t> </a:t>
            </a:r>
            <a:r>
              <a:rPr lang="en-GB" dirty="0" err="1" smtClean="0"/>
              <a:t>plastike</a:t>
            </a:r>
            <a:r>
              <a:rPr lang="en-GB" dirty="0" smtClean="0"/>
              <a:t> a </a:t>
            </a:r>
            <a:r>
              <a:rPr lang="en-GB" dirty="0" err="1" smtClean="0"/>
              <a:t>medailérskej</a:t>
            </a:r>
            <a:r>
              <a:rPr lang="en-GB" dirty="0" smtClean="0"/>
              <a:t> </a:t>
            </a:r>
            <a:r>
              <a:rPr lang="en-GB" dirty="0" err="1" smtClean="0"/>
              <a:t>tvorbe</a:t>
            </a:r>
            <a:r>
              <a:rPr lang="en-GB" dirty="0" smtClean="0"/>
              <a:t>, </a:t>
            </a:r>
            <a:r>
              <a:rPr lang="en-GB" dirty="0" err="1" smtClean="0"/>
              <a:t>na</a:t>
            </a:r>
            <a:r>
              <a:rPr lang="en-GB" dirty="0" smtClean="0"/>
              <a:t> </a:t>
            </a:r>
            <a:r>
              <a:rPr lang="en-GB" dirty="0" err="1" smtClean="0"/>
              <a:t>ktorú</a:t>
            </a:r>
            <a:r>
              <a:rPr lang="en-GB" dirty="0" smtClean="0"/>
              <a:t> </a:t>
            </a:r>
            <a:r>
              <a:rPr lang="en-GB" dirty="0" err="1" smtClean="0"/>
              <a:t>čerpá</a:t>
            </a:r>
            <a:r>
              <a:rPr lang="en-GB" dirty="0" smtClean="0"/>
              <a:t> </a:t>
            </a:r>
            <a:r>
              <a:rPr lang="en-GB" dirty="0" err="1" smtClean="0"/>
              <a:t>inšpiráciu</a:t>
            </a:r>
            <a:r>
              <a:rPr lang="en-GB" dirty="0" smtClean="0"/>
              <a:t> z </a:t>
            </a:r>
            <a:r>
              <a:rPr lang="en-GB" dirty="0" err="1" smtClean="0"/>
              <a:t>histórie</a:t>
            </a:r>
            <a:r>
              <a:rPr lang="en-GB" dirty="0" smtClean="0"/>
              <a:t>.</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Cez</a:t>
            </a:r>
            <a:r>
              <a:rPr lang="en-GB" dirty="0" smtClean="0"/>
              <a:t> </a:t>
            </a:r>
            <a:r>
              <a:rPr lang="en-GB" dirty="0" err="1" smtClean="0"/>
              <a:t>šesťdesiat</a:t>
            </a:r>
            <a:r>
              <a:rPr lang="en-GB" dirty="0" smtClean="0"/>
              <a:t> </a:t>
            </a:r>
            <a:r>
              <a:rPr lang="en-GB" dirty="0" err="1" smtClean="0"/>
              <a:t>rokov</a:t>
            </a:r>
            <a:r>
              <a:rPr lang="en-GB" dirty="0" smtClean="0"/>
              <a:t> </a:t>
            </a:r>
            <a:r>
              <a:rPr lang="en-GB" dirty="0" err="1" smtClean="0"/>
              <a:t>tvorí</a:t>
            </a:r>
            <a:r>
              <a:rPr lang="en-GB" dirty="0" smtClean="0"/>
              <a:t> s </a:t>
            </a:r>
            <a:r>
              <a:rPr lang="en-GB" dirty="0" err="1" smtClean="0"/>
              <a:t>veľkým</a:t>
            </a:r>
            <a:r>
              <a:rPr lang="en-GB" dirty="0" smtClean="0"/>
              <a:t> </a:t>
            </a:r>
            <a:r>
              <a:rPr lang="en-GB" dirty="0" err="1" smtClean="0"/>
              <a:t>zanietením</a:t>
            </a:r>
            <a:r>
              <a:rPr lang="en-GB" dirty="0" smtClean="0"/>
              <a:t> a s </a:t>
            </a:r>
            <a:r>
              <a:rPr lang="en-GB" dirty="0" err="1" smtClean="0"/>
              <a:t>nádejou</a:t>
            </a:r>
            <a:r>
              <a:rPr lang="en-GB" dirty="0" smtClean="0"/>
              <a:t>, </a:t>
            </a:r>
            <a:r>
              <a:rPr lang="en-GB" dirty="0" err="1" smtClean="0"/>
              <a:t>že</a:t>
            </a:r>
            <a:r>
              <a:rPr lang="en-GB" dirty="0" smtClean="0"/>
              <a:t> s </a:t>
            </a:r>
            <a:r>
              <a:rPr lang="en-GB" dirty="0" err="1" smtClean="0"/>
              <a:t>pomocou</a:t>
            </a:r>
            <a:r>
              <a:rPr lang="en-GB" dirty="0" smtClean="0"/>
              <a:t> </a:t>
            </a:r>
            <a:r>
              <a:rPr lang="en-GB" dirty="0" err="1" smtClean="0"/>
              <a:t>svojich</a:t>
            </a:r>
            <a:r>
              <a:rPr lang="en-GB" dirty="0" smtClean="0"/>
              <a:t> </a:t>
            </a:r>
            <a:r>
              <a:rPr lang="en-GB" dirty="0" err="1" smtClean="0"/>
              <a:t>diel</a:t>
            </a:r>
            <a:r>
              <a:rPr lang="en-GB" dirty="0" smtClean="0"/>
              <a:t> </a:t>
            </a:r>
            <a:r>
              <a:rPr lang="en-GB" dirty="0" err="1" smtClean="0"/>
              <a:t>sprostredkuje</a:t>
            </a:r>
            <a:r>
              <a:rPr lang="en-GB" dirty="0" smtClean="0"/>
              <a:t> </a:t>
            </a:r>
            <a:r>
              <a:rPr lang="en-GB" dirty="0" err="1" smtClean="0"/>
              <a:t>dejiny</a:t>
            </a:r>
            <a:r>
              <a:rPr lang="en-GB" dirty="0" smtClean="0"/>
              <a:t> </a:t>
            </a:r>
            <a:r>
              <a:rPr lang="en-GB" dirty="0" err="1" smtClean="0"/>
              <a:t>širokej</a:t>
            </a:r>
            <a:r>
              <a:rPr lang="en-GB" dirty="0" smtClean="0"/>
              <a:t> </a:t>
            </a:r>
            <a:r>
              <a:rPr lang="en-GB" dirty="0" err="1" smtClean="0"/>
              <a:t>verejnosti</a:t>
            </a:r>
            <a:r>
              <a:rPr lang="en-GB" dirty="0" smtClean="0"/>
              <a:t>. </a:t>
            </a:r>
            <a:r>
              <a:rPr lang="en-GB" dirty="0" err="1" smtClean="0"/>
              <a:t>Približuje</a:t>
            </a:r>
            <a:r>
              <a:rPr lang="en-GB" dirty="0" smtClean="0"/>
              <a:t> </a:t>
            </a:r>
            <a:r>
              <a:rPr lang="en-GB" dirty="0" err="1" smtClean="0"/>
              <a:t>nám</a:t>
            </a:r>
            <a:r>
              <a:rPr lang="en-GB" dirty="0" smtClean="0"/>
              <a:t> </a:t>
            </a:r>
            <a:r>
              <a:rPr lang="en-GB" dirty="0" err="1" smtClean="0"/>
              <a:t>svetoborné</a:t>
            </a:r>
            <a:r>
              <a:rPr lang="en-GB" dirty="0" smtClean="0"/>
              <a:t> </a:t>
            </a:r>
            <a:r>
              <a:rPr lang="en-GB" dirty="0" err="1" smtClean="0"/>
              <a:t>historické</a:t>
            </a:r>
            <a:r>
              <a:rPr lang="en-GB" dirty="0" smtClean="0"/>
              <a:t> </a:t>
            </a:r>
            <a:r>
              <a:rPr lang="en-GB" dirty="0" err="1" smtClean="0"/>
              <a:t>udalosti</a:t>
            </a:r>
            <a:r>
              <a:rPr lang="en-GB" dirty="0" smtClean="0"/>
              <a:t> a </a:t>
            </a:r>
            <a:r>
              <a:rPr lang="en-GB" dirty="0" err="1" smtClean="0"/>
              <a:t>každodenné</a:t>
            </a:r>
            <a:r>
              <a:rPr lang="en-GB" dirty="0" smtClean="0"/>
              <a:t> </a:t>
            </a:r>
            <a:r>
              <a:rPr lang="en-GB" dirty="0" err="1" smtClean="0"/>
              <a:t>životy</a:t>
            </a:r>
            <a:r>
              <a:rPr lang="en-GB" dirty="0" smtClean="0"/>
              <a:t> </a:t>
            </a:r>
            <a:r>
              <a:rPr lang="en-GB" dirty="0" err="1" smtClean="0"/>
              <a:t>ľudí</a:t>
            </a:r>
            <a:r>
              <a:rPr lang="en-GB" dirty="0" smtClean="0"/>
              <a:t>, od </a:t>
            </a:r>
            <a:r>
              <a:rPr lang="en-GB" dirty="0" err="1" smtClean="0"/>
              <a:t>ktorých</a:t>
            </a:r>
            <a:r>
              <a:rPr lang="en-GB" dirty="0" smtClean="0"/>
              <a:t> </a:t>
            </a:r>
            <a:r>
              <a:rPr lang="en-GB" dirty="0" err="1" smtClean="0"/>
              <a:t>nás</a:t>
            </a:r>
            <a:r>
              <a:rPr lang="en-GB" dirty="0" smtClean="0"/>
              <a:t> </a:t>
            </a:r>
            <a:r>
              <a:rPr lang="en-GB" dirty="0" err="1" smtClean="0"/>
              <a:t>delia</a:t>
            </a:r>
            <a:r>
              <a:rPr lang="en-GB" dirty="0" smtClean="0"/>
              <a:t> </a:t>
            </a:r>
            <a:r>
              <a:rPr lang="en-GB" dirty="0" err="1" smtClean="0"/>
              <a:t>stáročia</a:t>
            </a:r>
            <a:r>
              <a:rPr lang="en-GB" dirty="0" smtClean="0"/>
              <a:t> a </a:t>
            </a:r>
            <a:r>
              <a:rPr lang="en-GB" dirty="0" err="1" smtClean="0"/>
              <a:t>tisícročia</a:t>
            </a:r>
            <a:r>
              <a:rPr lang="sk-SK"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 </a:t>
            </a:r>
            <a:r>
              <a:rPr lang="en-GB" dirty="0" err="1" smtClean="0"/>
              <a:t>schopnostiach</a:t>
            </a:r>
            <a:r>
              <a:rPr lang="en-GB" dirty="0" smtClean="0"/>
              <a:t> a </a:t>
            </a:r>
            <a:r>
              <a:rPr lang="en-GB" dirty="0" err="1" smtClean="0"/>
              <a:t>svetovej</a:t>
            </a:r>
            <a:r>
              <a:rPr lang="en-GB" dirty="0" smtClean="0"/>
              <a:t> </a:t>
            </a:r>
            <a:r>
              <a:rPr lang="en-GB" dirty="0" err="1" smtClean="0"/>
              <a:t>sláve</a:t>
            </a:r>
            <a:r>
              <a:rPr lang="en-GB" dirty="0" smtClean="0"/>
              <a:t> </a:t>
            </a:r>
            <a:r>
              <a:rPr lang="en-GB" dirty="0" err="1" smtClean="0"/>
              <a:t>slovenskej</a:t>
            </a:r>
            <a:r>
              <a:rPr lang="en-GB" dirty="0" smtClean="0"/>
              <a:t> </a:t>
            </a:r>
            <a:r>
              <a:rPr lang="en-GB" dirty="0" err="1" smtClean="0"/>
              <a:t>umelkyne</a:t>
            </a:r>
            <a:r>
              <a:rPr lang="en-GB" dirty="0" smtClean="0"/>
              <a:t> </a:t>
            </a:r>
            <a:r>
              <a:rPr lang="en-GB" dirty="0" err="1" smtClean="0"/>
              <a:t>svedčí</a:t>
            </a:r>
            <a:r>
              <a:rPr lang="en-GB" dirty="0" smtClean="0"/>
              <a:t> </a:t>
            </a:r>
            <a:r>
              <a:rPr lang="en-GB" dirty="0" err="1" smtClean="0"/>
              <a:t>okrem</a:t>
            </a:r>
            <a:r>
              <a:rPr lang="en-GB" dirty="0" smtClean="0"/>
              <a:t> </a:t>
            </a:r>
            <a:r>
              <a:rPr lang="en-GB" dirty="0" err="1" smtClean="0"/>
              <a:t>iného</a:t>
            </a:r>
            <a:r>
              <a:rPr lang="en-GB" dirty="0" smtClean="0"/>
              <a:t> </a:t>
            </a:r>
            <a:r>
              <a:rPr lang="en-GB" dirty="0" err="1" smtClean="0"/>
              <a:t>skutočnosť</a:t>
            </a:r>
            <a:r>
              <a:rPr lang="en-GB" dirty="0" smtClean="0"/>
              <a:t>, </a:t>
            </a:r>
            <a:r>
              <a:rPr lang="en-GB" dirty="0" err="1" smtClean="0"/>
              <a:t>že</a:t>
            </a:r>
            <a:r>
              <a:rPr lang="en-GB" dirty="0" smtClean="0"/>
              <a:t> </a:t>
            </a:r>
            <a:r>
              <a:rPr lang="en-GB" dirty="0" err="1" smtClean="0"/>
              <a:t>pamätnú</a:t>
            </a:r>
            <a:r>
              <a:rPr lang="en-GB" dirty="0" smtClean="0"/>
              <a:t> </a:t>
            </a:r>
            <a:r>
              <a:rPr lang="en-GB" dirty="0" err="1" smtClean="0"/>
              <a:t>medailu</a:t>
            </a:r>
            <a:r>
              <a:rPr lang="en-GB" dirty="0" smtClean="0"/>
              <a:t>, </a:t>
            </a:r>
            <a:r>
              <a:rPr lang="en-GB" dirty="0" err="1" smtClean="0"/>
              <a:t>ktorú</a:t>
            </a:r>
            <a:r>
              <a:rPr lang="en-GB" dirty="0" smtClean="0"/>
              <a:t> </a:t>
            </a:r>
            <a:r>
              <a:rPr lang="en-GB" dirty="0" err="1" smtClean="0"/>
              <a:t>vytvorila</a:t>
            </a:r>
            <a:r>
              <a:rPr lang="en-GB" dirty="0" smtClean="0"/>
              <a:t> pre </a:t>
            </a:r>
            <a:r>
              <a:rPr lang="en-GB" dirty="0" err="1" smtClean="0"/>
              <a:t>Jána</a:t>
            </a:r>
            <a:r>
              <a:rPr lang="en-GB" dirty="0" smtClean="0"/>
              <a:t> </a:t>
            </a:r>
            <a:r>
              <a:rPr lang="en-GB" dirty="0" err="1" smtClean="0"/>
              <a:t>Pavla</a:t>
            </a:r>
            <a:r>
              <a:rPr lang="en-GB" dirty="0" smtClean="0"/>
              <a:t> II., </a:t>
            </a:r>
            <a:r>
              <a:rPr lang="en-GB" dirty="0" err="1" smtClean="0"/>
              <a:t>si</a:t>
            </a:r>
            <a:r>
              <a:rPr lang="en-GB" dirty="0" smtClean="0"/>
              <a:t> </a:t>
            </a:r>
            <a:r>
              <a:rPr lang="en-GB" dirty="0" err="1" smtClean="0"/>
              <a:t>samotný</a:t>
            </a:r>
            <a:r>
              <a:rPr lang="en-GB" dirty="0" smtClean="0"/>
              <a:t> </a:t>
            </a:r>
            <a:r>
              <a:rPr lang="en-GB" dirty="0" err="1" smtClean="0"/>
              <a:t>pápež</a:t>
            </a:r>
            <a:r>
              <a:rPr lang="en-GB" dirty="0" smtClean="0"/>
              <a:t> </a:t>
            </a:r>
            <a:r>
              <a:rPr lang="en-GB" dirty="0" err="1" smtClean="0"/>
              <a:t>vybral</a:t>
            </a:r>
            <a:r>
              <a:rPr lang="en-GB" dirty="0" smtClean="0"/>
              <a:t> do </a:t>
            </a:r>
            <a:r>
              <a:rPr lang="en-GB" dirty="0" err="1" smtClean="0"/>
              <a:t>svojho</a:t>
            </a:r>
            <a:r>
              <a:rPr lang="en-GB" dirty="0" smtClean="0"/>
              <a:t> </a:t>
            </a:r>
            <a:r>
              <a:rPr lang="en-GB" dirty="0" err="1" smtClean="0"/>
              <a:t>osobného</a:t>
            </a:r>
            <a:r>
              <a:rPr lang="en-GB" dirty="0" smtClean="0"/>
              <a:t> </a:t>
            </a:r>
            <a:r>
              <a:rPr lang="en-GB" dirty="0" err="1" smtClean="0"/>
              <a:t>archívu</a:t>
            </a:r>
            <a:r>
              <a:rPr lang="en-GB" dirty="0" smtClean="0"/>
              <a:t>. </a:t>
            </a:r>
            <a:r>
              <a:rPr lang="en-GB" dirty="0" err="1" smtClean="0"/>
              <a:t>Pri</a:t>
            </a:r>
            <a:r>
              <a:rPr lang="en-GB" dirty="0" smtClean="0"/>
              <a:t> </a:t>
            </a:r>
            <a:r>
              <a:rPr lang="en-GB" dirty="0" err="1" smtClean="0"/>
              <a:t>potulkách</a:t>
            </a:r>
            <a:r>
              <a:rPr lang="en-GB" dirty="0" smtClean="0"/>
              <a:t> </a:t>
            </a:r>
            <a:r>
              <a:rPr lang="en-GB" dirty="0" err="1" smtClean="0"/>
              <a:t>Bratislavou</a:t>
            </a:r>
            <a:r>
              <a:rPr lang="en-GB" dirty="0" smtClean="0"/>
              <a:t> </a:t>
            </a:r>
            <a:r>
              <a:rPr lang="en-GB" dirty="0" err="1" smtClean="0"/>
              <a:t>potom</a:t>
            </a:r>
            <a:r>
              <a:rPr lang="en-GB" dirty="0" smtClean="0"/>
              <a:t> </a:t>
            </a:r>
            <a:r>
              <a:rPr lang="en-GB" dirty="0" err="1" smtClean="0"/>
              <a:t>narazíte</a:t>
            </a:r>
            <a:r>
              <a:rPr lang="en-GB" dirty="0" smtClean="0"/>
              <a:t> </a:t>
            </a:r>
            <a:r>
              <a:rPr lang="en-GB" dirty="0" err="1" smtClean="0"/>
              <a:t>na</a:t>
            </a:r>
            <a:r>
              <a:rPr lang="en-GB" dirty="0" smtClean="0"/>
              <a:t> </a:t>
            </a:r>
            <a:r>
              <a:rPr lang="en-GB" dirty="0" err="1" smtClean="0"/>
              <a:t>jej</a:t>
            </a:r>
            <a:r>
              <a:rPr lang="en-GB" dirty="0" smtClean="0"/>
              <a:t> </a:t>
            </a:r>
            <a:r>
              <a:rPr lang="en-GB" dirty="0" err="1" smtClean="0"/>
              <a:t>monumentálne</a:t>
            </a:r>
            <a:r>
              <a:rPr lang="en-GB" dirty="0" smtClean="0"/>
              <a:t> </a:t>
            </a:r>
            <a:r>
              <a:rPr lang="en-GB" dirty="0" err="1" smtClean="0"/>
              <a:t>diela</a:t>
            </a:r>
            <a:r>
              <a:rPr lang="en-GB" dirty="0" smtClean="0"/>
              <a:t> – </a:t>
            </a:r>
            <a:r>
              <a:rPr lang="en-GB" dirty="0" err="1" smtClean="0"/>
              <a:t>Devín</a:t>
            </a:r>
            <a:r>
              <a:rPr lang="en-GB" dirty="0" smtClean="0"/>
              <a:t> </a:t>
            </a:r>
            <a:r>
              <a:rPr lang="en-GB" dirty="0" err="1" smtClean="0"/>
              <a:t>ozdobila</a:t>
            </a:r>
            <a:r>
              <a:rPr lang="en-GB" dirty="0" smtClean="0"/>
              <a:t> </a:t>
            </a:r>
            <a:r>
              <a:rPr lang="en-GB" dirty="0" err="1" smtClean="0"/>
              <a:t>súsoším</a:t>
            </a:r>
            <a:r>
              <a:rPr lang="en-GB" dirty="0" smtClean="0"/>
              <a:t> </a:t>
            </a:r>
            <a:r>
              <a:rPr lang="en-GB" dirty="0" err="1" smtClean="0"/>
              <a:t>Cyrila</a:t>
            </a:r>
            <a:r>
              <a:rPr lang="en-GB" dirty="0" smtClean="0"/>
              <a:t> a </a:t>
            </a:r>
            <a:r>
              <a:rPr lang="en-GB" dirty="0" err="1" smtClean="0"/>
              <a:t>Metoda</a:t>
            </a:r>
            <a:r>
              <a:rPr lang="en-GB" dirty="0" smtClean="0"/>
              <a:t> </a:t>
            </a:r>
            <a:r>
              <a:rPr lang="en-GB" dirty="0" err="1" smtClean="0"/>
              <a:t>či</a:t>
            </a:r>
            <a:r>
              <a:rPr lang="en-GB" dirty="0" smtClean="0"/>
              <a:t> </a:t>
            </a:r>
            <a:r>
              <a:rPr lang="en-GB" dirty="0" err="1" smtClean="0"/>
              <a:t>sochou</a:t>
            </a:r>
            <a:r>
              <a:rPr lang="en-GB" dirty="0" smtClean="0"/>
              <a:t> </a:t>
            </a:r>
            <a:r>
              <a:rPr lang="en-GB" dirty="0" err="1" smtClean="0"/>
              <a:t>kniežaťa</a:t>
            </a:r>
            <a:r>
              <a:rPr lang="en-GB" dirty="0" smtClean="0"/>
              <a:t> </a:t>
            </a:r>
            <a:r>
              <a:rPr lang="en-GB" dirty="0" err="1" smtClean="0"/>
              <a:t>Rastislava</a:t>
            </a:r>
            <a:r>
              <a:rPr lang="en-GB" dirty="0" smtClean="0"/>
              <a:t>, </a:t>
            </a:r>
            <a:r>
              <a:rPr lang="sk-SK" dirty="0" smtClean="0"/>
              <a:t>nemusíme ale chodiť ani tak ďaleko –</a:t>
            </a:r>
            <a:r>
              <a:rPr lang="en-GB" dirty="0" err="1" smtClean="0"/>
              <a:t>pred</a:t>
            </a:r>
            <a:r>
              <a:rPr lang="en-GB" dirty="0" smtClean="0"/>
              <a:t> </a:t>
            </a:r>
            <a:r>
              <a:rPr lang="en-GB" dirty="0" err="1" smtClean="0"/>
              <a:t>budovou</a:t>
            </a:r>
            <a:r>
              <a:rPr lang="en-GB" dirty="0" smtClean="0"/>
              <a:t> </a:t>
            </a:r>
            <a:r>
              <a:rPr lang="en-GB" dirty="0" err="1" smtClean="0"/>
              <a:t>Národnej</a:t>
            </a:r>
            <a:r>
              <a:rPr lang="en-GB" dirty="0" smtClean="0"/>
              <a:t> </a:t>
            </a:r>
            <a:r>
              <a:rPr lang="en-GB" dirty="0" err="1" smtClean="0"/>
              <a:t>banky</a:t>
            </a:r>
            <a:r>
              <a:rPr lang="en-GB" dirty="0" smtClean="0"/>
              <a:t> Slovenska </a:t>
            </a:r>
            <a:r>
              <a:rPr lang="sk-SK" dirty="0" smtClean="0"/>
              <a:t>každého </a:t>
            </a:r>
            <a:r>
              <a:rPr lang="en-GB" dirty="0" err="1" smtClean="0"/>
              <a:t>upúta</a:t>
            </a:r>
            <a:r>
              <a:rPr lang="en-GB" dirty="0" smtClean="0"/>
              <a:t> </a:t>
            </a:r>
            <a:r>
              <a:rPr lang="en-GB" dirty="0" err="1" smtClean="0"/>
              <a:t>jej</a:t>
            </a:r>
            <a:r>
              <a:rPr lang="en-GB" dirty="0" smtClean="0"/>
              <a:t> </a:t>
            </a:r>
            <a:r>
              <a:rPr lang="en-GB" dirty="0" err="1" smtClean="0"/>
              <a:t>trojmetrová</a:t>
            </a:r>
            <a:r>
              <a:rPr lang="en-GB" dirty="0" smtClean="0"/>
              <a:t> </a:t>
            </a:r>
            <a:r>
              <a:rPr lang="en-GB" dirty="0" err="1" smtClean="0"/>
              <a:t>keltská</a:t>
            </a:r>
            <a:r>
              <a:rPr lang="en-GB" dirty="0" smtClean="0"/>
              <a:t> </a:t>
            </a:r>
            <a:r>
              <a:rPr lang="en-GB" dirty="0" err="1" smtClean="0"/>
              <a:t>minca</a:t>
            </a:r>
            <a:r>
              <a:rPr lang="en-GB" dirty="0" smtClean="0"/>
              <a:t> </a:t>
            </a:r>
            <a:r>
              <a:rPr lang="en-GB" u="sng" dirty="0" err="1" smtClean="0"/>
              <a:t>Biatec</a:t>
            </a:r>
            <a:r>
              <a:rPr lang="en-GB" dirty="0" smtClean="0"/>
              <a:t>.</a:t>
            </a: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30</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Medaila venovaná najzáhadnejšej československej minci, vzácnemu 5-halieru z roku 1924, ktorý bol zachytený v obehu počas prvej republiky.</a:t>
            </a:r>
          </a:p>
          <a:p>
            <a:r>
              <a:rPr lang="sk-SK" dirty="0" smtClean="0"/>
              <a:t>Medaila pripomína 100. výročie razby československého päťhaliernika z roku 1924. Vznik Československa 28. októbra 1918 viedol k nutnosti menovej reformy, ktorej sa ujal minister financií </a:t>
            </a:r>
            <a:r>
              <a:rPr lang="sk-SK" dirty="0" err="1" smtClean="0"/>
              <a:t>dr.</a:t>
            </a:r>
            <a:r>
              <a:rPr lang="sk-SK" dirty="0" smtClean="0"/>
              <a:t> </a:t>
            </a:r>
            <a:r>
              <a:rPr lang="sk-SK" dirty="0" err="1" smtClean="0"/>
              <a:t>Alois</a:t>
            </a:r>
            <a:r>
              <a:rPr lang="sk-SK" dirty="0" smtClean="0"/>
              <a:t> </a:t>
            </a:r>
            <a:r>
              <a:rPr lang="sk-SK" dirty="0" err="1" smtClean="0"/>
              <a:t>Rašín</a:t>
            </a:r>
            <a:r>
              <a:rPr lang="sk-SK" dirty="0" smtClean="0"/>
              <a:t>. Profesor Otakar Španiel predložil 29. mája 1922 modely pre päťhaliernik, </a:t>
            </a:r>
            <a:r>
              <a:rPr lang="sk-SK" dirty="0" err="1" smtClean="0"/>
              <a:t>dvojhaliernik</a:t>
            </a:r>
            <a:r>
              <a:rPr lang="sk-SK" dirty="0" smtClean="0"/>
              <a:t> a desaťhaliernik, pričom po úpravách model pre päťhaliernik získal súhlas na sériovú razbu. 7. augusta 1922 potvrdila Mincovňa Kremnica vhodnosť modelov a 24. februára 1923 ministerstvo schválilo veľkoobjemovú výrobu. Do konca roku 1923 bolo vyrazených 40 miliónov kusov, z čoho 2,2 milióna bolo odovzdaných bankovému úradu v roku 1924. Päťhaliernik z roku 1924 je dnes považovaný za najvzácnejšiu československú obehovú mincu, čo zvyšuje jej atraktivitu medzi zberateľmi. Nejasný dôvod razby a presný počet vyrazených kusov prispievajú k jej kultovému statusu.</a:t>
            </a:r>
            <a:endParaRPr lang="sk-SK" dirty="0"/>
          </a:p>
        </p:txBody>
      </p:sp>
      <p:sp>
        <p:nvSpPr>
          <p:cNvPr id="4" name="Slide Number Placeholder 3"/>
          <p:cNvSpPr>
            <a:spLocks noGrp="1"/>
          </p:cNvSpPr>
          <p:nvPr>
            <p:ph type="sldNum" sz="quarter" idx="10"/>
          </p:nvPr>
        </p:nvSpPr>
        <p:spPr/>
        <p:txBody>
          <a:bodyPr/>
          <a:lstStyle/>
          <a:p>
            <a:fld id="{CF574EEA-57FA-4F05-878B-E1DC8E98581F}" type="slidenum">
              <a:rPr lang="en-GB" smtClean="0"/>
              <a:t>31</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Chcem poďakovať aj spoluorganizátorom </a:t>
            </a:r>
            <a:r>
              <a:rPr lang="sk-SK" u="sng" baseline="0" dirty="0" smtClean="0"/>
              <a:t>slávnostného vyhlasovania</a:t>
            </a:r>
            <a:r>
              <a:rPr lang="sk-SK" baseline="0" dirty="0" smtClean="0"/>
              <a:t> – </a:t>
            </a:r>
            <a:r>
              <a:rPr lang="sk-SK" sz="1200" dirty="0" smtClean="0">
                <a:solidFill>
                  <a:srgbClr val="736239"/>
                </a:solidFill>
                <a:latin typeface="Minion Pro" pitchFamily="18" charset="0"/>
              </a:rPr>
              <a:t>Stredoslovenské múzeum, Banská Bystrica, </a:t>
            </a:r>
            <a:r>
              <a:rPr lang="sk-SK" sz="1200" dirty="0" err="1" smtClean="0">
                <a:solidFill>
                  <a:srgbClr val="736239"/>
                </a:solidFill>
                <a:latin typeface="Minion Pro" pitchFamily="18" charset="0"/>
              </a:rPr>
              <a:t>Thurzov</a:t>
            </a:r>
            <a:r>
              <a:rPr lang="sk-SK" sz="1200" dirty="0" smtClean="0">
                <a:solidFill>
                  <a:srgbClr val="736239"/>
                </a:solidFill>
                <a:latin typeface="Minion Pro" pitchFamily="18" charset="0"/>
              </a:rPr>
              <a:t> dom, konkrétne pána riaditeľa </a:t>
            </a:r>
            <a:r>
              <a:rPr lang="sk-SK" sz="1200" b="1" dirty="0" smtClean="0">
                <a:solidFill>
                  <a:srgbClr val="736239"/>
                </a:solidFill>
                <a:latin typeface="Minion Pro" pitchFamily="18" charset="0"/>
              </a:rPr>
              <a:t>Pecníka</a:t>
            </a:r>
            <a:r>
              <a:rPr lang="sk-SK" baseline="0" dirty="0" smtClean="0"/>
              <a:t>, </a:t>
            </a:r>
            <a:r>
              <a:rPr lang="sk-SK" dirty="0" smtClean="0"/>
              <a:t>ktorí umožnil,</a:t>
            </a:r>
            <a:r>
              <a:rPr lang="sk-SK" baseline="0" dirty="0" smtClean="0"/>
              <a:t> aby sa táto akcia mohla konať v týchto </a:t>
            </a:r>
            <a:r>
              <a:rPr lang="sk-SK" dirty="0" smtClean="0"/>
              <a:t>nádherných historických </a:t>
            </a:r>
            <a:r>
              <a:rPr lang="sk-SK" u="none" dirty="0" smtClean="0"/>
              <a:t>priestorov a tiež ďalším jeho spolupracovníkom</a:t>
            </a:r>
            <a:r>
              <a:rPr lang="sk-SK" u="none" baseline="0" dirty="0" smtClean="0"/>
              <a:t> za pomoc a</a:t>
            </a:r>
            <a:r>
              <a:rPr lang="sk-SK" u="none" dirty="0" smtClean="0"/>
              <a:t> podporu,</a:t>
            </a:r>
            <a:r>
              <a:rPr lang="sk-SK" u="none" baseline="0" dirty="0" smtClean="0"/>
              <a:t> ako aj za pomoc pri organizovaní domácim pánom </a:t>
            </a:r>
            <a:r>
              <a:rPr lang="sk-SK" baseline="0" dirty="0" smtClean="0"/>
              <a:t>zo </a:t>
            </a:r>
            <a:r>
              <a:rPr lang="sk-SK" u="sng" baseline="0" dirty="0" smtClean="0"/>
              <a:t>Slovenskej numizmatickej spoločnosti pri SAV – pobočka Banská Bystrica</a:t>
            </a:r>
            <a:r>
              <a:rPr lang="sk-SK" baseline="0" dirty="0" smtClean="0"/>
              <a:t> (Ing. Michal </a:t>
            </a:r>
            <a:r>
              <a:rPr lang="sk-SK" baseline="0" dirty="0" err="1" smtClean="0"/>
              <a:t>Dóša</a:t>
            </a:r>
            <a:r>
              <a:rPr lang="sk-SK" baseline="0" dirty="0" smtClean="0"/>
              <a:t>, </a:t>
            </a:r>
            <a:r>
              <a:rPr lang="sk-SK" baseline="0" dirty="0" smtClean="0"/>
              <a:t>predseda; JUDr. Milan </a:t>
            </a:r>
            <a:r>
              <a:rPr lang="sk-SK" baseline="0" dirty="0" err="1" smtClean="0"/>
              <a:t>Kolkus</a:t>
            </a:r>
            <a:r>
              <a:rPr lang="sk-SK" baseline="0" dirty="0" smtClean="0"/>
              <a:t>, podpredseda; Mgr. Igor </a:t>
            </a:r>
            <a:r>
              <a:rPr lang="sk-SK" baseline="0" dirty="0" err="1" smtClean="0"/>
              <a:t>Potančok</a:t>
            </a:r>
            <a:r>
              <a:rPr lang="sk-SK" baseline="0" dirty="0" smtClean="0"/>
              <a:t>, tajomník). </a:t>
            </a:r>
            <a:endParaRPr lang="sk-SK" baseline="0" dirty="0" smtClean="0"/>
          </a:p>
          <a:p>
            <a:r>
              <a:rPr lang="sk-SK" baseline="0" dirty="0" smtClean="0"/>
              <a:t>Rovnako aj partnerom, ktorí nám pomohli pri </a:t>
            </a:r>
            <a:r>
              <a:rPr lang="sk-SK" u="sng" baseline="0" dirty="0" smtClean="0"/>
              <a:t>propagovaní ankety</a:t>
            </a:r>
            <a:r>
              <a:rPr lang="sk-SK" baseline="0" dirty="0" smtClean="0"/>
              <a:t> alebo poskytli </a:t>
            </a:r>
            <a:r>
              <a:rPr lang="sk-SK" u="sng" baseline="0" dirty="0" smtClean="0"/>
              <a:t>ceny do ankety</a:t>
            </a:r>
            <a:r>
              <a:rPr lang="sk-SK" u="none" baseline="0" dirty="0" smtClean="0"/>
              <a:t> a v neposlednom rade všetkým za </a:t>
            </a:r>
            <a:r>
              <a:rPr lang="sk-SK" u="sng" baseline="0" dirty="0" smtClean="0"/>
              <a:t>spoluprácu</a:t>
            </a:r>
            <a:r>
              <a:rPr lang="sk-SK" u="none" baseline="0" dirty="0" smtClean="0"/>
              <a:t> a </a:t>
            </a:r>
            <a:r>
              <a:rPr lang="sk-SK" u="sng" baseline="0" dirty="0" smtClean="0"/>
              <a:t>poskytnutie podkladov</a:t>
            </a:r>
            <a:r>
              <a:rPr lang="sk-SK" baseline="0" dirty="0" smtClean="0"/>
              <a:t>.</a:t>
            </a:r>
          </a:p>
          <a:p>
            <a:endParaRPr lang="sk-SK" baseline="0" dirty="0" smtClean="0"/>
          </a:p>
          <a:p>
            <a:r>
              <a:rPr lang="sk-SK" b="1" baseline="0" dirty="0" smtClean="0"/>
              <a:t>Výstavku </a:t>
            </a:r>
            <a:r>
              <a:rPr lang="sk-SK" baseline="0" dirty="0" smtClean="0"/>
              <a:t>nominovaných medailí na Medailu roka 2024 máte možnosť vzhliadnuť </a:t>
            </a:r>
            <a:r>
              <a:rPr lang="sk-SK" u="sng" baseline="0" dirty="0" smtClean="0"/>
              <a:t>tu</a:t>
            </a:r>
            <a:r>
              <a:rPr lang="sk-SK" baseline="0" dirty="0" smtClean="0"/>
              <a:t>; medaily bolo možné tiež vidieť </a:t>
            </a:r>
            <a:r>
              <a:rPr lang="sk-SK" b="1" baseline="0" dirty="0" smtClean="0"/>
              <a:t>v Prahe </a:t>
            </a:r>
            <a:r>
              <a:rPr lang="sk-SK" dirty="0" smtClean="0"/>
              <a:t>v dňoch 5.</a:t>
            </a:r>
            <a:r>
              <a:rPr lang="sk-SK" baseline="0" dirty="0" smtClean="0"/>
              <a:t> a </a:t>
            </a:r>
            <a:r>
              <a:rPr lang="sk-SK" dirty="0" smtClean="0"/>
              <a:t>6.9.2025 na veľtrhu </a:t>
            </a:r>
            <a:r>
              <a:rPr lang="sk-SK" b="1" dirty="0" err="1" smtClean="0"/>
              <a:t>Sběratel</a:t>
            </a:r>
            <a:r>
              <a:rPr lang="sk-SK" dirty="0" smtClean="0"/>
              <a:t> v Prahe, najväčšom zberateľskom veľtrhu v strednej a východnej Európe, za čo patrí vďaka organizátorovi p. </a:t>
            </a:r>
            <a:r>
              <a:rPr lang="sk-SK" dirty="0" err="1" smtClean="0"/>
              <a:t>Jindřichovi</a:t>
            </a:r>
            <a:r>
              <a:rPr lang="sk-SK" dirty="0" smtClean="0"/>
              <a:t> </a:t>
            </a:r>
            <a:r>
              <a:rPr lang="sk-SK" dirty="0" err="1" smtClean="0"/>
              <a:t>Jiráskovi</a:t>
            </a:r>
            <a:r>
              <a:rPr lang="sk-SK" dirty="0" smtClean="0"/>
              <a:t>, riaditeľovi podujatia,</a:t>
            </a:r>
            <a:r>
              <a:rPr lang="sk-SK" baseline="0" dirty="0" smtClean="0"/>
              <a:t> ktorý nám veľkoryso poskytol priestor. </a:t>
            </a:r>
          </a:p>
          <a:p>
            <a:r>
              <a:rPr lang="sk-SK" baseline="0" dirty="0" smtClean="0"/>
              <a:t>Tiež sme dostali možnosť prezentovať nominované medaily 18.10.2025 v </a:t>
            </a:r>
            <a:r>
              <a:rPr lang="sk-SK" b="0" baseline="0" dirty="0" smtClean="0"/>
              <a:t>Mníchove na </a:t>
            </a:r>
            <a:r>
              <a:rPr lang="sk-SK" b="1" baseline="0" dirty="0" err="1" smtClean="0"/>
              <a:t>Medal</a:t>
            </a:r>
            <a:r>
              <a:rPr lang="sk-SK" b="1" baseline="0" dirty="0" smtClean="0"/>
              <a:t> Fair </a:t>
            </a:r>
            <a:r>
              <a:rPr lang="sk-SK" baseline="0" dirty="0" smtClean="0"/>
              <a:t>v rámci svetového medailérskeho kongresu a výstavy moderných umeleckých medailí </a:t>
            </a:r>
            <a:r>
              <a:rPr lang="sk-SK" b="1" baseline="0" dirty="0" smtClean="0"/>
              <a:t>XXXVIII</a:t>
            </a:r>
            <a:r>
              <a:rPr lang="sk-SK" baseline="0" dirty="0" smtClean="0"/>
              <a:t> </a:t>
            </a:r>
            <a:r>
              <a:rPr lang="sk-SK" b="1" baseline="0" dirty="0" smtClean="0"/>
              <a:t>FIDEM Mníchov 2025</a:t>
            </a:r>
            <a:r>
              <a:rPr lang="sk-SK" baseline="0" dirty="0" smtClean="0"/>
              <a:t>, za čo patrí vďaka pánovi </a:t>
            </a:r>
            <a:r>
              <a:rPr lang="sk-SK" b="1" baseline="0" dirty="0" err="1" smtClean="0"/>
              <a:t>Philipovi</a:t>
            </a:r>
            <a:r>
              <a:rPr lang="sk-SK" b="1" baseline="0" dirty="0" smtClean="0"/>
              <a:t> </a:t>
            </a:r>
            <a:r>
              <a:rPr lang="sk-SK" b="1" baseline="0" dirty="0" err="1" smtClean="0"/>
              <a:t>Attwoodovi</a:t>
            </a:r>
            <a:r>
              <a:rPr lang="sk-SK" baseline="0" dirty="0" smtClean="0"/>
              <a:t>, prezidentovi FIDEM (Medzinárodné združenie pre umelecké medaily) a </a:t>
            </a:r>
            <a:r>
              <a:rPr lang="de-DE" b="1" baseline="0" dirty="0" smtClean="0"/>
              <a:t>David</a:t>
            </a:r>
            <a:r>
              <a:rPr lang="sk-SK" b="1" baseline="0" dirty="0" smtClean="0"/>
              <a:t>ovi</a:t>
            </a:r>
            <a:r>
              <a:rPr lang="de-DE" b="1" baseline="0" dirty="0" smtClean="0"/>
              <a:t> Weidgenannt</a:t>
            </a:r>
            <a:r>
              <a:rPr lang="sk-SK" b="1" baseline="0" dirty="0" smtClean="0"/>
              <a:t>ovi</a:t>
            </a:r>
            <a:r>
              <a:rPr lang="de-DE" baseline="0" dirty="0" smtClean="0"/>
              <a:t>, </a:t>
            </a:r>
            <a:r>
              <a:rPr lang="sk-SK" baseline="0" dirty="0" smtClean="0"/>
              <a:t>zo </a:t>
            </a:r>
            <a:r>
              <a:rPr lang="de-DE" baseline="0" dirty="0" smtClean="0"/>
              <a:t>Staatliche Münzsammlung, München – </a:t>
            </a:r>
            <a:r>
              <a:rPr lang="de-DE" baseline="0" dirty="0" err="1" smtClean="0"/>
              <a:t>organizátor</a:t>
            </a:r>
            <a:r>
              <a:rPr lang="sk-SK" baseline="0" dirty="0" err="1" smtClean="0"/>
              <a:t>om</a:t>
            </a:r>
            <a:r>
              <a:rPr lang="sk-SK" baseline="0" dirty="0" smtClean="0"/>
              <a:t> </a:t>
            </a:r>
            <a:r>
              <a:rPr lang="sk-SK" b="0" baseline="0" dirty="0" smtClean="0"/>
              <a:t>XXXVIII FIDEM Mníchov 2025.</a:t>
            </a:r>
          </a:p>
        </p:txBody>
      </p:sp>
      <p:sp>
        <p:nvSpPr>
          <p:cNvPr id="4" name="Slide Number Placeholder 3"/>
          <p:cNvSpPr>
            <a:spLocks noGrp="1"/>
          </p:cNvSpPr>
          <p:nvPr>
            <p:ph type="sldNum" sz="quarter" idx="10"/>
          </p:nvPr>
        </p:nvSpPr>
        <p:spPr/>
        <p:txBody>
          <a:bodyPr/>
          <a:lstStyle/>
          <a:p>
            <a:fld id="{CF574EEA-57FA-4F05-878B-E1DC8E98581F}" type="slidenum">
              <a:rPr lang="en-GB" smtClean="0"/>
              <a:t>3</a:t>
            </a:fld>
            <a:endParaRPr lang="en-GB" dirty="0"/>
          </a:p>
        </p:txBody>
      </p:sp>
    </p:spTree>
    <p:extLst>
      <p:ext uri="{BB962C8B-B14F-4D97-AF65-F5344CB8AC3E}">
        <p14:creationId xmlns:p14="http://schemas.microsoft.com/office/powerpoint/2010/main" val="1214847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err="1" smtClean="0"/>
              <a:t>Klipa</a:t>
            </a:r>
            <a:r>
              <a:rPr lang="sk-SK" dirty="0" smtClean="0"/>
              <a:t> k 50. výročiu organizovanej numizmatiky v Humennom 1974-2024 obsahuje centrálny portrét Štefana </a:t>
            </a:r>
            <a:r>
              <a:rPr lang="sk-SK" dirty="0" err="1" smtClean="0"/>
              <a:t>Sciranku</a:t>
            </a:r>
            <a:r>
              <a:rPr lang="sk-SK" dirty="0" smtClean="0"/>
              <a:t>, prvého predsedu numizmatického krúžku v Humennom, okolo ktorého sú umiestnené medaily humenského numizmatického krúžku, od roku 2008 pobočky Slovenskej numizmatickej spoločnosti pri SAV.</a:t>
            </a:r>
          </a:p>
          <a:p>
            <a:endParaRPr lang="sk-SK" sz="1200" kern="1200" dirty="0" smtClean="0">
              <a:solidFill>
                <a:schemeClr val="tx1"/>
              </a:solidFill>
              <a:effectLst/>
              <a:latin typeface="+mn-lt"/>
              <a:ea typeface="+mn-ea"/>
              <a:cs typeface="+mn-cs"/>
            </a:endParaRPr>
          </a:p>
          <a:p>
            <a:r>
              <a:rPr lang="sk-SK" dirty="0" smtClean="0"/>
              <a:t>Centrálny medailón s portrétom Štefana </a:t>
            </a:r>
            <a:r>
              <a:rPr lang="sk-SK" dirty="0" err="1" smtClean="0"/>
              <a:t>Sciranku</a:t>
            </a:r>
            <a:r>
              <a:rPr lang="sk-SK" dirty="0" smtClean="0"/>
              <a:t> predstavuje sadrový model, ktorý vytvoril majster </a:t>
            </a:r>
            <a:r>
              <a:rPr lang="sk-SK" dirty="0" err="1" smtClean="0"/>
              <a:t>William</a:t>
            </a:r>
            <a:r>
              <a:rPr lang="sk-SK" dirty="0" smtClean="0"/>
              <a:t> </a:t>
            </a:r>
            <a:r>
              <a:rPr lang="sk-SK" dirty="0" err="1" smtClean="0"/>
              <a:t>Schiffer</a:t>
            </a:r>
            <a:r>
              <a:rPr lang="sk-SK" dirty="0" smtClean="0"/>
              <a:t> v roku 2001 v Paríži pre humenskú numizmatickú pobočka a z ktorého dotvoril medailér ateliéru Mincovne Kremnica Tomáš </a:t>
            </a:r>
            <a:r>
              <a:rPr lang="sk-SK" dirty="0" err="1" smtClean="0"/>
              <a:t>Tulis</a:t>
            </a:r>
            <a:r>
              <a:rPr lang="sk-SK" dirty="0" smtClean="0"/>
              <a:t> v roku 2023 túto pamätnú medailu – klipu.</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32</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Strieborná medaila </a:t>
            </a:r>
            <a:r>
              <a:rPr lang="sk-SK" dirty="0" err="1" smtClean="0"/>
              <a:t>venová</a:t>
            </a:r>
            <a:r>
              <a:rPr lang="sk-SK" dirty="0" smtClean="0"/>
              <a:t> Gustávovi Kazimírovi </a:t>
            </a:r>
            <a:r>
              <a:rPr lang="sk-SK" dirty="0" err="1" smtClean="0"/>
              <a:t>Zechenterovi</a:t>
            </a:r>
            <a:r>
              <a:rPr lang="sk-SK" dirty="0" smtClean="0"/>
              <a:t> Laskomerskému, slovenskému prozaikovi a publicistovi, ktorý dlhé roky pôsobil v Kremnici. Bol spoluzakladateľom a členom výboru Matice slovenskej, a tiež spoluorganizátorom Muzeálnej slovenskej spoločnosti.</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33</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err="1" smtClean="0"/>
              <a:t>Jakob</a:t>
            </a:r>
            <a:r>
              <a:rPr lang="sk-SK" dirty="0" smtClean="0"/>
              <a:t> </a:t>
            </a:r>
            <a:r>
              <a:rPr lang="sk-SK" dirty="0" err="1" smtClean="0"/>
              <a:t>Bogdani</a:t>
            </a:r>
            <a:r>
              <a:rPr lang="sk-SK" dirty="0" smtClean="0"/>
              <a:t> (Jakub </a:t>
            </a:r>
            <a:r>
              <a:rPr lang="sk-SK" dirty="0" err="1" smtClean="0"/>
              <a:t>Bogdan</a:t>
            </a:r>
            <a:r>
              <a:rPr lang="sk-SK" dirty="0" smtClean="0"/>
              <a:t>, </a:t>
            </a:r>
            <a:r>
              <a:rPr lang="sk-SK" dirty="0" err="1" smtClean="0"/>
              <a:t>Jacob</a:t>
            </a:r>
            <a:r>
              <a:rPr lang="sk-SK" dirty="0" smtClean="0"/>
              <a:t> </a:t>
            </a:r>
            <a:r>
              <a:rPr lang="sk-SK" dirty="0" err="1" smtClean="0"/>
              <a:t>Bogdány</a:t>
            </a:r>
            <a:r>
              <a:rPr lang="sk-SK" dirty="0" smtClean="0"/>
              <a:t>) (6.5.1658 Prešov – 11.2.1724 </a:t>
            </a:r>
            <a:r>
              <a:rPr lang="sk-SK" dirty="0" err="1" smtClean="0"/>
              <a:t>London</a:t>
            </a:r>
            <a:r>
              <a:rPr lang="sk-SK" dirty="0" smtClean="0"/>
              <a:t>), barokový dvorný maliar anglických kráľov; </a:t>
            </a:r>
            <a:r>
              <a:rPr lang="sk-SK" dirty="0" err="1" smtClean="0"/>
              <a:t>Jakob</a:t>
            </a:r>
            <a:r>
              <a:rPr lang="sk-SK" dirty="0" smtClean="0"/>
              <a:t> </a:t>
            </a:r>
            <a:r>
              <a:rPr lang="sk-SK" dirty="0" err="1" smtClean="0"/>
              <a:t>Bogdani</a:t>
            </a:r>
            <a:r>
              <a:rPr lang="sk-SK" dirty="0" smtClean="0"/>
              <a:t> sa narodil v Prešove v dome na Hlavnej 5 do rodiny Lukáša </a:t>
            </a:r>
            <a:r>
              <a:rPr lang="sk-SK" dirty="0" err="1" smtClean="0"/>
              <a:t>Bogdaniho</a:t>
            </a:r>
            <a:r>
              <a:rPr lang="sk-SK" dirty="0" smtClean="0"/>
              <a:t> majstra cechu maliarov, vo veku okolo 20-tich rokov odchádza do Viedne a neskôr do Amsterdamu, po štyroch rokoch odchádza do Londýna, kde za krátky čas sa stáva dvorným maliarom kráľa </a:t>
            </a:r>
            <a:r>
              <a:rPr lang="sk-SK" dirty="0" err="1" smtClean="0"/>
              <a:t>Williama</a:t>
            </a:r>
            <a:r>
              <a:rPr lang="sk-SK" dirty="0" smtClean="0"/>
              <a:t> III </a:t>
            </a:r>
            <a:r>
              <a:rPr lang="sk-SK" dirty="0" err="1" smtClean="0"/>
              <a:t>Oranžského</a:t>
            </a:r>
            <a:r>
              <a:rPr lang="sk-SK" dirty="0" smtClean="0"/>
              <a:t>. </a:t>
            </a:r>
            <a:r>
              <a:rPr lang="sk-SK" dirty="0" err="1" smtClean="0"/>
              <a:t>Bogdani</a:t>
            </a:r>
            <a:r>
              <a:rPr lang="sk-SK" dirty="0" smtClean="0"/>
              <a:t> je preslávený maľbami zátiší a exotických vtákov a rastlín.</a:t>
            </a:r>
          </a:p>
          <a:p>
            <a:r>
              <a:rPr lang="sk-SK" i="1" dirty="0" smtClean="0"/>
              <a:t>Jakub </a:t>
            </a:r>
            <a:r>
              <a:rPr lang="sk-SK" i="1" dirty="0" err="1" smtClean="0"/>
              <a:t>Bogdány</a:t>
            </a:r>
            <a:r>
              <a:rPr lang="sk-SK" i="1" dirty="0" smtClean="0"/>
              <a:t> je jedným z najvýznamnejších umelcov vôbec, najmä ak sa bavíme o období baroka. Pôvodne pochádza z Prešova ale kvôli reformácii skončil v </a:t>
            </a:r>
            <a:r>
              <a:rPr lang="sk-SK" i="1" dirty="0" err="1" smtClean="0"/>
              <a:t>Nizozemsku</a:t>
            </a:r>
            <a:r>
              <a:rPr lang="sk-SK" i="1" dirty="0" smtClean="0"/>
              <a:t> a následne v Anglicku, kde pôsobil pre vysokú aristokraciu, vrátane </a:t>
            </a:r>
            <a:r>
              <a:rPr lang="sk-SK" i="1" dirty="0" err="1" smtClean="0"/>
              <a:t>Wiliama</a:t>
            </a:r>
            <a:r>
              <a:rPr lang="sk-SK" i="1" dirty="0" smtClean="0"/>
              <a:t> 3. </a:t>
            </a:r>
            <a:r>
              <a:rPr lang="sk-SK" i="1" dirty="0" err="1" smtClean="0"/>
              <a:t>Oranzského</a:t>
            </a:r>
            <a:r>
              <a:rPr lang="sk-SK" i="1" dirty="0" smtClean="0"/>
              <a:t> a Anny 2.</a:t>
            </a:r>
          </a:p>
          <a:p>
            <a:endParaRPr lang="sk-SK" b="1" dirty="0" smtClean="0"/>
          </a:p>
          <a:p>
            <a:r>
              <a:rPr lang="sk-SK" b="1" dirty="0" smtClean="0"/>
              <a:t>Marek Lukáč</a:t>
            </a:r>
            <a:r>
              <a:rPr lang="sk-SK" dirty="0" smtClean="0"/>
              <a:t>, magister </a:t>
            </a:r>
            <a:r>
              <a:rPr lang="sk-SK" dirty="0" err="1" smtClean="0"/>
              <a:t>sztuki</a:t>
            </a:r>
            <a:r>
              <a:rPr lang="sk-SK" dirty="0" smtClean="0"/>
              <a:t> (* 29.02.1972 Prešov), výtvarník, maliar, dizajnér, grafik, fotograf v Prešove. Študoval grafiku na </a:t>
            </a:r>
            <a:r>
              <a:rPr lang="sk-SK" dirty="0" err="1" smtClean="0"/>
              <a:t>Akademia</a:t>
            </a:r>
            <a:r>
              <a:rPr lang="sk-SK" dirty="0" smtClean="0"/>
              <a:t> </a:t>
            </a:r>
            <a:r>
              <a:rPr lang="sk-SK" dirty="0" err="1" smtClean="0"/>
              <a:t>Sztuk</a:t>
            </a:r>
            <a:r>
              <a:rPr lang="sk-SK" dirty="0" smtClean="0"/>
              <a:t> </a:t>
            </a:r>
            <a:r>
              <a:rPr lang="sk-SK" dirty="0" err="1" smtClean="0"/>
              <a:t>Pięknych</a:t>
            </a:r>
            <a:r>
              <a:rPr lang="sk-SK" dirty="0" smtClean="0"/>
              <a:t> v Krakove, odbor voľná grafika.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34</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Séria</a:t>
            </a:r>
            <a:r>
              <a:rPr lang="en-GB" dirty="0" smtClean="0"/>
              <a:t> </a:t>
            </a:r>
            <a:r>
              <a:rPr lang="en-GB" dirty="0" err="1" smtClean="0"/>
              <a:t>pamätných</a:t>
            </a:r>
            <a:r>
              <a:rPr lang="en-GB" dirty="0" smtClean="0"/>
              <a:t> </a:t>
            </a:r>
            <a:r>
              <a:rPr lang="en-GB" dirty="0" err="1" smtClean="0"/>
              <a:t>medailí</a:t>
            </a:r>
            <a:r>
              <a:rPr lang="en-GB" dirty="0" smtClean="0"/>
              <a:t> </a:t>
            </a:r>
            <a:r>
              <a:rPr lang="en-GB" dirty="0" err="1" smtClean="0"/>
              <a:t>venovaná</a:t>
            </a:r>
            <a:r>
              <a:rPr lang="en-GB" dirty="0" smtClean="0"/>
              <a:t> </a:t>
            </a:r>
            <a:r>
              <a:rPr lang="en-GB" dirty="0" err="1" smtClean="0"/>
              <a:t>skupine</a:t>
            </a:r>
            <a:r>
              <a:rPr lang="en-GB" dirty="0" smtClean="0"/>
              <a:t> </a:t>
            </a:r>
            <a:r>
              <a:rPr lang="en-GB" dirty="0" err="1" smtClean="0"/>
              <a:t>Štúrovcov</a:t>
            </a:r>
            <a:r>
              <a:rPr lang="en-GB" dirty="0" smtClean="0"/>
              <a:t>, </a:t>
            </a:r>
            <a:r>
              <a:rPr lang="en-GB" dirty="0" err="1" smtClean="0"/>
              <a:t>hlavnému</a:t>
            </a:r>
            <a:r>
              <a:rPr lang="en-GB" dirty="0" smtClean="0"/>
              <a:t> </a:t>
            </a:r>
            <a:r>
              <a:rPr lang="en-GB" dirty="0" err="1" smtClean="0"/>
              <a:t>prúdu</a:t>
            </a:r>
            <a:r>
              <a:rPr lang="en-GB" dirty="0" smtClean="0"/>
              <a:t> </a:t>
            </a:r>
            <a:r>
              <a:rPr lang="en-GB" dirty="0" err="1" smtClean="0"/>
              <a:t>slovenského</a:t>
            </a:r>
            <a:r>
              <a:rPr lang="en-GB" dirty="0" smtClean="0"/>
              <a:t> </a:t>
            </a:r>
            <a:r>
              <a:rPr lang="en-GB" dirty="0" err="1" smtClean="0"/>
              <a:t>národného</a:t>
            </a:r>
            <a:r>
              <a:rPr lang="en-GB" dirty="0" smtClean="0"/>
              <a:t> </a:t>
            </a:r>
            <a:r>
              <a:rPr lang="en-GB" dirty="0" err="1" smtClean="0"/>
              <a:t>hnutia</a:t>
            </a:r>
            <a:r>
              <a:rPr lang="en-GB" dirty="0" smtClean="0"/>
              <a:t> v </a:t>
            </a:r>
            <a:r>
              <a:rPr lang="en-GB" dirty="0" err="1" smtClean="0"/>
              <a:t>polovici</a:t>
            </a:r>
            <a:r>
              <a:rPr lang="en-GB" dirty="0" smtClean="0"/>
              <a:t> 19. </a:t>
            </a:r>
            <a:r>
              <a:rPr lang="en-GB" dirty="0" err="1" smtClean="0"/>
              <a:t>storočia</a:t>
            </a:r>
            <a:r>
              <a:rPr lang="en-GB" dirty="0" smtClean="0"/>
              <a:t>, </a:t>
            </a:r>
            <a:r>
              <a:rPr lang="en-GB" dirty="0" err="1" smtClean="0"/>
              <a:t>nazvanej</a:t>
            </a:r>
            <a:r>
              <a:rPr lang="en-GB" dirty="0" smtClean="0"/>
              <a:t> </a:t>
            </a:r>
            <a:r>
              <a:rPr lang="en-GB" dirty="0" err="1" smtClean="0"/>
              <a:t>podľa</a:t>
            </a:r>
            <a:r>
              <a:rPr lang="en-GB" dirty="0" smtClean="0"/>
              <a:t> </a:t>
            </a:r>
            <a:r>
              <a:rPr lang="en-GB" dirty="0" err="1" smtClean="0"/>
              <a:t>jej</a:t>
            </a:r>
            <a:r>
              <a:rPr lang="en-GB" dirty="0" smtClean="0"/>
              <a:t> </a:t>
            </a:r>
            <a:r>
              <a:rPr lang="en-GB" dirty="0" err="1" smtClean="0"/>
              <a:t>hlavného</a:t>
            </a:r>
            <a:r>
              <a:rPr lang="en-GB" dirty="0" smtClean="0"/>
              <a:t> </a:t>
            </a:r>
            <a:r>
              <a:rPr lang="en-GB" dirty="0" err="1" smtClean="0"/>
              <a:t>predstaviteľa</a:t>
            </a:r>
            <a:r>
              <a:rPr lang="en-GB" dirty="0" smtClean="0"/>
              <a:t> </a:t>
            </a:r>
            <a:r>
              <a:rPr lang="en-GB" dirty="0" err="1" smtClean="0"/>
              <a:t>Ľudovíta</a:t>
            </a:r>
            <a:r>
              <a:rPr lang="en-GB" dirty="0" smtClean="0"/>
              <a:t> </a:t>
            </a:r>
            <a:r>
              <a:rPr lang="en-GB" dirty="0" err="1" smtClean="0"/>
              <a:t>Štúra</a:t>
            </a:r>
            <a:r>
              <a:rPr lang="en-GB" dirty="0" smtClean="0"/>
              <a:t>. </a:t>
            </a:r>
            <a:r>
              <a:rPr lang="en-GB" dirty="0" err="1" smtClean="0"/>
              <a:t>Najvýznamnejšími</a:t>
            </a:r>
            <a:r>
              <a:rPr lang="en-GB" dirty="0" smtClean="0"/>
              <a:t> </a:t>
            </a:r>
            <a:r>
              <a:rPr lang="en-GB" dirty="0" err="1" smtClean="0"/>
              <a:t>členmi</a:t>
            </a:r>
            <a:r>
              <a:rPr lang="en-GB" dirty="0" smtClean="0"/>
              <a:t> </a:t>
            </a:r>
            <a:r>
              <a:rPr lang="en-GB" dirty="0" err="1" smtClean="0"/>
              <a:t>tohto</a:t>
            </a:r>
            <a:r>
              <a:rPr lang="en-GB" dirty="0" smtClean="0"/>
              <a:t> </a:t>
            </a:r>
            <a:r>
              <a:rPr lang="en-GB" dirty="0" err="1" smtClean="0"/>
              <a:t>hnutia</a:t>
            </a:r>
            <a:r>
              <a:rPr lang="en-GB" dirty="0" smtClean="0"/>
              <a:t> </a:t>
            </a:r>
            <a:r>
              <a:rPr lang="en-GB" dirty="0" err="1" smtClean="0"/>
              <a:t>boli</a:t>
            </a:r>
            <a:r>
              <a:rPr lang="en-GB" dirty="0" smtClean="0"/>
              <a:t>: </a:t>
            </a:r>
            <a:r>
              <a:rPr lang="en-GB" dirty="0" err="1" smtClean="0"/>
              <a:t>Ľudovít</a:t>
            </a:r>
            <a:r>
              <a:rPr lang="en-GB" dirty="0" smtClean="0"/>
              <a:t> </a:t>
            </a:r>
            <a:r>
              <a:rPr lang="en-GB" dirty="0" err="1" smtClean="0"/>
              <a:t>Štúr</a:t>
            </a:r>
            <a:r>
              <a:rPr lang="en-GB" dirty="0" smtClean="0"/>
              <a:t>, </a:t>
            </a:r>
            <a:r>
              <a:rPr lang="en-GB" dirty="0" err="1" smtClean="0"/>
              <a:t>Samo</a:t>
            </a:r>
            <a:r>
              <a:rPr lang="en-GB" dirty="0" smtClean="0"/>
              <a:t> </a:t>
            </a:r>
            <a:r>
              <a:rPr lang="en-GB" dirty="0" err="1" smtClean="0"/>
              <a:t>Chalupka</a:t>
            </a:r>
            <a:r>
              <a:rPr lang="en-GB" dirty="0" smtClean="0"/>
              <a:t>, Andrej </a:t>
            </a:r>
            <a:r>
              <a:rPr lang="en-GB" dirty="0" err="1" smtClean="0"/>
              <a:t>Sládkovič</a:t>
            </a:r>
            <a:r>
              <a:rPr lang="en-GB" dirty="0" smtClean="0"/>
              <a:t>, </a:t>
            </a:r>
            <a:r>
              <a:rPr lang="en-GB" dirty="0" err="1" smtClean="0"/>
              <a:t>Janko</a:t>
            </a:r>
            <a:r>
              <a:rPr lang="en-GB" dirty="0" smtClean="0"/>
              <a:t> </a:t>
            </a:r>
            <a:r>
              <a:rPr lang="en-GB" dirty="0" err="1" smtClean="0"/>
              <a:t>Kráľ</a:t>
            </a:r>
            <a:r>
              <a:rPr lang="en-GB" dirty="0" smtClean="0"/>
              <a:t>, Ján </a:t>
            </a:r>
            <a:r>
              <a:rPr lang="en-GB" dirty="0" err="1" smtClean="0"/>
              <a:t>Botto</a:t>
            </a:r>
            <a:r>
              <a:rPr lang="en-GB" dirty="0" smtClean="0"/>
              <a:t>, </a:t>
            </a:r>
            <a:r>
              <a:rPr lang="en-GB" dirty="0" err="1" smtClean="0"/>
              <a:t>Janko</a:t>
            </a:r>
            <a:r>
              <a:rPr lang="en-GB" dirty="0" smtClean="0"/>
              <a:t> </a:t>
            </a:r>
            <a:r>
              <a:rPr lang="en-GB" dirty="0" err="1" smtClean="0"/>
              <a:t>Matúška</a:t>
            </a:r>
            <a:r>
              <a:rPr lang="en-GB" dirty="0" smtClean="0"/>
              <a:t>, Michal </a:t>
            </a:r>
            <a:r>
              <a:rPr lang="en-GB" dirty="0" err="1" smtClean="0"/>
              <a:t>Miloslav</a:t>
            </a:r>
            <a:r>
              <a:rPr lang="en-GB" dirty="0" smtClean="0"/>
              <a:t> </a:t>
            </a:r>
            <a:r>
              <a:rPr lang="en-GB" dirty="0" err="1" smtClean="0"/>
              <a:t>Hodža</a:t>
            </a:r>
            <a:r>
              <a:rPr lang="en-GB" dirty="0" smtClean="0"/>
              <a:t> a Jozef </a:t>
            </a:r>
            <a:r>
              <a:rPr lang="en-GB" dirty="0" err="1" smtClean="0"/>
              <a:t>Miloslav</a:t>
            </a:r>
            <a:r>
              <a:rPr lang="en-GB" dirty="0" smtClean="0"/>
              <a:t> </a:t>
            </a:r>
            <a:r>
              <a:rPr lang="en-GB" dirty="0" err="1" smtClean="0"/>
              <a:t>Hurban</a:t>
            </a:r>
            <a:r>
              <a:rPr lang="en-GB" dirty="0" smtClean="0"/>
              <a:t>.</a:t>
            </a:r>
            <a:br>
              <a:rPr lang="en-GB" dirty="0" smtClean="0"/>
            </a:br>
            <a:r>
              <a:rPr lang="en-GB" dirty="0" smtClean="0"/>
              <a:t>Na </a:t>
            </a:r>
            <a:r>
              <a:rPr lang="en-GB" dirty="0" err="1" smtClean="0"/>
              <a:t>medailách</a:t>
            </a:r>
            <a:r>
              <a:rPr lang="en-GB" dirty="0" smtClean="0"/>
              <a:t> </a:t>
            </a:r>
            <a:r>
              <a:rPr lang="en-GB" dirty="0" err="1" smtClean="0"/>
              <a:t>série</a:t>
            </a:r>
            <a:r>
              <a:rPr lang="en-GB" dirty="0" smtClean="0"/>
              <a:t> </a:t>
            </a:r>
            <a:r>
              <a:rPr lang="en-GB" dirty="0" err="1" smtClean="0"/>
              <a:t>sú</a:t>
            </a:r>
            <a:r>
              <a:rPr lang="en-GB" dirty="0" smtClean="0"/>
              <a:t> </a:t>
            </a:r>
            <a:r>
              <a:rPr lang="en-GB" dirty="0" err="1" smtClean="0"/>
              <a:t>postupne</a:t>
            </a:r>
            <a:r>
              <a:rPr lang="en-GB" dirty="0" smtClean="0"/>
              <a:t> </a:t>
            </a:r>
            <a:r>
              <a:rPr lang="en-GB" dirty="0" err="1" smtClean="0"/>
              <a:t>zobrazení</a:t>
            </a:r>
            <a:r>
              <a:rPr lang="en-GB" dirty="0" smtClean="0"/>
              <a:t> </a:t>
            </a:r>
            <a:r>
              <a:rPr lang="en-GB" dirty="0" err="1" smtClean="0"/>
              <a:t>všetci</a:t>
            </a:r>
            <a:r>
              <a:rPr lang="en-GB" dirty="0" smtClean="0"/>
              <a:t> </a:t>
            </a:r>
            <a:r>
              <a:rPr lang="en-GB" dirty="0" err="1" smtClean="0"/>
              <a:t>spomínaní</a:t>
            </a:r>
            <a:r>
              <a:rPr lang="en-GB" dirty="0" smtClean="0"/>
              <a:t> </a:t>
            </a:r>
            <a:r>
              <a:rPr lang="en-GB" dirty="0" err="1" smtClean="0"/>
              <a:t>predstavitelia</a:t>
            </a:r>
            <a:r>
              <a:rPr lang="en-GB" dirty="0" smtClean="0"/>
              <a:t> </a:t>
            </a:r>
            <a:r>
              <a:rPr lang="en-GB" dirty="0" err="1" smtClean="0"/>
              <a:t>tohto</a:t>
            </a:r>
            <a:r>
              <a:rPr lang="en-GB" dirty="0" smtClean="0"/>
              <a:t> </a:t>
            </a:r>
            <a:r>
              <a:rPr lang="en-GB" dirty="0" err="1" smtClean="0"/>
              <a:t>hnutia</a:t>
            </a:r>
            <a:r>
              <a:rPr lang="en-GB" dirty="0" smtClean="0"/>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35</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Herec Jozef </a:t>
            </a:r>
            <a:r>
              <a:rPr lang="sk-SK" dirty="0" err="1" smtClean="0"/>
              <a:t>Kroner</a:t>
            </a:r>
            <a:r>
              <a:rPr lang="sk-SK" dirty="0" smtClean="0"/>
              <a:t> bol výrazným prínosom pre národnú kinematografiu, divadlo, rozhlas aj televíziu a patrí medzi najvýznamnejšie osobnosti slovenskej kultúry. Narodil sa 20. marca 1924 v Staškove (okres Čadca). V roku 2024 sme si pripomenuli 100. výročie jeho narodenia.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36</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Príjemné prekvapenie v šachte s pomocou dobrého </a:t>
            </a:r>
            <a:r>
              <a:rPr lang="sk-SK" dirty="0" err="1" smtClean="0"/>
              <a:t>Permoníka</a:t>
            </a:r>
            <a:r>
              <a:rPr lang="sk-SK" dirty="0" smtClean="0"/>
              <a:t>. </a:t>
            </a:r>
            <a:br>
              <a:rPr lang="sk-SK" dirty="0" smtClean="0"/>
            </a:br>
            <a:r>
              <a:rPr lang="sk-SK" dirty="0" err="1" smtClean="0"/>
              <a:t>Permoníci</a:t>
            </a:r>
            <a:r>
              <a:rPr lang="sk-SK" dirty="0" smtClean="0"/>
              <a:t> boli mytologickí duchovia skál a skalní škriatkovia žijúci v podzemnej ríši mocného boha </a:t>
            </a:r>
            <a:r>
              <a:rPr lang="sk-SK" dirty="0" err="1" smtClean="0"/>
              <a:t>Permona</a:t>
            </a:r>
            <a:r>
              <a:rPr lang="sk-SK" dirty="0" smtClean="0"/>
              <a:t>, ktorý má v banských štôlňach svoje banské kráľovstvo. Podľa starých baníckych povestí títo škriatkovia poznali miesta, kde sa skrýva podzemné bohatstvo zlata a striebra, ale ukázali ich len baníkom, ktorí si to zaslúžili.</a:t>
            </a:r>
          </a:p>
          <a:p>
            <a:r>
              <a:rPr lang="sk-SK" dirty="0" smtClean="0"/>
              <a:t>Medaila je vyslaná za Slovensko na svetovú medailérsku výstavu moderných umeleckých medailí </a:t>
            </a:r>
            <a:r>
              <a:rPr lang="sk-SK" dirty="0" smtClean="0">
                <a:hlinkClick r:id="rId3"/>
              </a:rPr>
              <a:t>XXXVIII FIDEM Mníchov 2025</a:t>
            </a:r>
            <a:r>
              <a:rPr lang="sk-SK" dirty="0" smtClean="0"/>
              <a:t>, ktorej voliteľnou témou je: </a:t>
            </a:r>
            <a:r>
              <a:rPr lang="sk-SK" i="1" dirty="0" smtClean="0"/>
              <a:t>Naše mýty, naše korene</a:t>
            </a:r>
            <a:r>
              <a:rPr lang="sk-SK" dirty="0" smtClean="0"/>
              <a:t> (</a:t>
            </a:r>
            <a:r>
              <a:rPr lang="sk-SK" dirty="0" err="1" smtClean="0"/>
              <a:t>Our</a:t>
            </a:r>
            <a:r>
              <a:rPr lang="sk-SK" dirty="0" smtClean="0"/>
              <a:t> </a:t>
            </a:r>
            <a:r>
              <a:rPr lang="sk-SK" dirty="0" err="1" smtClean="0"/>
              <a:t>myths</a:t>
            </a:r>
            <a:r>
              <a:rPr lang="sk-SK" dirty="0" smtClean="0"/>
              <a:t>, </a:t>
            </a:r>
            <a:r>
              <a:rPr lang="sk-SK" dirty="0" err="1" smtClean="0"/>
              <a:t>our</a:t>
            </a:r>
            <a:r>
              <a:rPr lang="sk-SK" dirty="0" smtClean="0"/>
              <a:t> </a:t>
            </a:r>
            <a:r>
              <a:rPr lang="sk-SK" dirty="0" err="1" smtClean="0"/>
              <a:t>roots</a:t>
            </a:r>
            <a:r>
              <a:rPr lang="sk-SK" dirty="0" smtClean="0"/>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37</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Na sklenenú medailu Stopa pod oblakmi autor použil optický kryštál bez obsahu olova a brúsené sklo.</a:t>
            </a:r>
          </a:p>
          <a:p>
            <a:r>
              <a:rPr lang="sk-SK" dirty="0" smtClean="0"/>
              <a:t>Pod oblakmi je celý svet: všetko, čo sa deje a čo existuje na našej planéte. Živá a neživá príroda, ako aj stopy, ktoré tu zanechal človek. Naše činnosti väčšinou nie sú v súlade s prírodou, skôr naopak. Ľudstvo sa musí spamätať, aby zanechalo pozitívnu stopu pre budúce generácie a odovzdalo im životaschopnú planétu.</a:t>
            </a:r>
            <a:br>
              <a:rPr lang="sk-SK" dirty="0" smtClean="0"/>
            </a:br>
            <a:endParaRPr lang="sk-SK" dirty="0" smtClean="0"/>
          </a:p>
          <a:p>
            <a:r>
              <a:rPr lang="sk-SK" dirty="0" smtClean="0"/>
              <a:t>Medaila je vyslaná za Slovensko na svetovú medailérsku výstavu moderných umeleckých medailí </a:t>
            </a:r>
            <a:r>
              <a:rPr lang="sk-SK" dirty="0" smtClean="0">
                <a:hlinkClick r:id="rId3"/>
              </a:rPr>
              <a:t>XXXVIII FIDEM Mníchov 2025</a:t>
            </a:r>
            <a:endParaRPr lang="sk-SK" dirty="0"/>
          </a:p>
        </p:txBody>
      </p:sp>
      <p:sp>
        <p:nvSpPr>
          <p:cNvPr id="4" name="Slide Number Placeholder 3"/>
          <p:cNvSpPr>
            <a:spLocks noGrp="1"/>
          </p:cNvSpPr>
          <p:nvPr>
            <p:ph type="sldNum" sz="quarter" idx="10"/>
          </p:nvPr>
        </p:nvSpPr>
        <p:spPr/>
        <p:txBody>
          <a:bodyPr/>
          <a:lstStyle/>
          <a:p>
            <a:fld id="{CF574EEA-57FA-4F05-878B-E1DC8E98581F}" type="slidenum">
              <a:rPr lang="en-GB" smtClean="0"/>
              <a:t>38</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Je to viac než len ďalší príbeh o raji. Predstavuje jedinečné dielo v tvare polovice jablka so zložitým dizajnom, vyrobené pomocou viackrokovej techniky razenia.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39</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b="1" dirty="0" smtClean="0">
                <a:hlinkClick r:id="rId3" tooltip="5.9.-6.9.2025 - prezentácia nominovaných medailí v Prahe na veľtrhu Sběratel "/>
              </a:rPr>
              <a:t>5.9.-6.9.2025 – prezentácia nominovaných medailí v Prahe na veľtrhu </a:t>
            </a:r>
            <a:r>
              <a:rPr lang="sk-SK" b="1" dirty="0" err="1" smtClean="0">
                <a:hlinkClick r:id="rId3" tooltip="5.9.-6.9.2025 - prezentácia nominovaných medailí v Prahe na veľtrhu Sběratel "/>
              </a:rPr>
              <a:t>Sběratel</a:t>
            </a:r>
            <a:endParaRPr lang="sk-SK" b="1" dirty="0" smtClean="0"/>
          </a:p>
          <a:p>
            <a:r>
              <a:rPr lang="sk-SK" b="1" dirty="0" smtClean="0"/>
              <a:t>Spojené s hlasovaním prostredníctvom hlasovacích lístkov do urny</a:t>
            </a:r>
            <a:endParaRPr lang="en-GB" b="0" dirty="0"/>
          </a:p>
        </p:txBody>
      </p:sp>
      <p:sp>
        <p:nvSpPr>
          <p:cNvPr id="4" name="Slide Number Placeholder 3"/>
          <p:cNvSpPr>
            <a:spLocks noGrp="1"/>
          </p:cNvSpPr>
          <p:nvPr>
            <p:ph type="sldNum" sz="quarter" idx="10"/>
          </p:nvPr>
        </p:nvSpPr>
        <p:spPr/>
        <p:txBody>
          <a:bodyPr/>
          <a:lstStyle/>
          <a:p>
            <a:fld id="{CF574EEA-57FA-4F05-878B-E1DC8E98581F}" type="slidenum">
              <a:rPr lang="en-GB" smtClean="0"/>
              <a:t>40</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Hlasovalo spolu 852 hlasujúcich za celkovo 1224 medailí (jeden hlasujúci mohol hlasovať za viac medailí).</a:t>
            </a:r>
            <a:br>
              <a:rPr lang="sk-SK" dirty="0" smtClean="0"/>
            </a:br>
            <a:r>
              <a:rPr lang="sk-SK" i="1" dirty="0" smtClean="0"/>
              <a:t>Vo výsledkoch hlasovania sú zahrnuté hlasy z </a:t>
            </a:r>
            <a:r>
              <a:rPr lang="sk-SK" i="1" dirty="0" err="1" smtClean="0"/>
              <a:t>online</a:t>
            </a:r>
            <a:r>
              <a:rPr lang="sk-SK" i="1" dirty="0" smtClean="0"/>
              <a:t> hlasovania (787 hlasujúcich s celkovo 1204 hlasov), ako aj hlasy z klasického hlasovania prostredníctvom hlasovacích lístkov v Prahe, kde hlasovalo 65 ľudí za 120 medailí a najviac sa im páčili tieto:</a:t>
            </a:r>
          </a:p>
          <a:p>
            <a:pPr marL="171450" indent="-171450">
              <a:buFontTx/>
              <a:buChar char="-"/>
            </a:pPr>
            <a:r>
              <a:rPr lang="sk-SK" sz="1200" b="1" i="0" u="none" strike="noStrike" kern="1200" dirty="0" smtClean="0">
                <a:solidFill>
                  <a:schemeClr val="tx1"/>
                </a:solidFill>
                <a:effectLst/>
                <a:latin typeface="+mn-lt"/>
                <a:ea typeface="+mn-ea"/>
                <a:cs typeface="+mn-cs"/>
              </a:rPr>
              <a:t>Staroveký Egypt, </a:t>
            </a:r>
            <a:r>
              <a:rPr lang="sk-SK" sz="1200" b="1" i="0" u="none" strike="noStrike" kern="1200" dirty="0" err="1" smtClean="0">
                <a:solidFill>
                  <a:schemeClr val="tx1"/>
                </a:solidFill>
                <a:effectLst/>
                <a:latin typeface="+mn-lt"/>
                <a:ea typeface="+mn-ea"/>
                <a:cs typeface="+mn-cs"/>
              </a:rPr>
              <a:t>Nefertiti</a:t>
            </a:r>
            <a:r>
              <a:rPr lang="sk-SK" sz="1200" b="1" i="0" u="none" strike="noStrike" kern="1200" dirty="0" smtClean="0">
                <a:solidFill>
                  <a:schemeClr val="tx1"/>
                </a:solidFill>
                <a:effectLst/>
                <a:latin typeface="+mn-lt"/>
                <a:ea typeface="+mn-ea"/>
                <a:cs typeface="+mn-cs"/>
              </a:rPr>
              <a:t> - Poklady starých civilizácií VII. </a:t>
            </a:r>
            <a:r>
              <a:rPr lang="sk-SK" sz="1200" b="0" i="0" u="none" strike="noStrike" kern="1200" dirty="0" smtClean="0">
                <a:solidFill>
                  <a:schemeClr val="tx1"/>
                </a:solidFill>
                <a:effectLst/>
                <a:latin typeface="+mn-lt"/>
                <a:ea typeface="+mn-ea"/>
                <a:cs typeface="+mn-cs"/>
              </a:rPr>
              <a:t>(akad. </a:t>
            </a:r>
            <a:r>
              <a:rPr lang="sk-SK" sz="1200" b="0" i="0" u="none" strike="noStrike" kern="1200" dirty="0" err="1" smtClean="0">
                <a:solidFill>
                  <a:schemeClr val="tx1"/>
                </a:solidFill>
                <a:effectLst/>
                <a:latin typeface="+mn-lt"/>
                <a:ea typeface="+mn-ea"/>
                <a:cs typeface="+mn-cs"/>
              </a:rPr>
              <a:t>soch</a:t>
            </a:r>
            <a:r>
              <a:rPr lang="sk-SK" sz="1200" b="0" i="0" u="none" strike="noStrike" kern="1200" dirty="0" smtClean="0">
                <a:solidFill>
                  <a:schemeClr val="tx1"/>
                </a:solidFill>
                <a:effectLst/>
                <a:latin typeface="+mn-lt"/>
                <a:ea typeface="+mn-ea"/>
                <a:cs typeface="+mn-cs"/>
              </a:rPr>
              <a:t>. Ľudmila </a:t>
            </a:r>
            <a:r>
              <a:rPr lang="sk-SK" sz="1200" b="0" i="0" u="none" strike="noStrike" kern="1200" dirty="0" err="1" smtClean="0">
                <a:solidFill>
                  <a:schemeClr val="tx1"/>
                </a:solidFill>
                <a:effectLst/>
                <a:latin typeface="+mn-lt"/>
                <a:ea typeface="+mn-ea"/>
                <a:cs typeface="+mn-cs"/>
              </a:rPr>
              <a:t>Cvengrošová</a:t>
            </a:r>
            <a:r>
              <a:rPr lang="sk-SK" sz="1200" b="0" i="0" u="none" strike="noStrike" kern="1200" dirty="0" smtClean="0">
                <a:solidFill>
                  <a:schemeClr val="tx1"/>
                </a:solidFill>
                <a:effectLst/>
                <a:latin typeface="+mn-lt"/>
                <a:ea typeface="+mn-ea"/>
                <a:cs typeface="+mn-cs"/>
              </a:rPr>
              <a:t>)</a:t>
            </a:r>
            <a:r>
              <a:rPr lang="sk-SK" dirty="0" smtClean="0"/>
              <a:t> – 12 hlasov</a:t>
            </a:r>
          </a:p>
          <a:p>
            <a:pPr marL="171450" indent="-171450">
              <a:buFontTx/>
              <a:buChar char="-"/>
            </a:pPr>
            <a:r>
              <a:rPr lang="sk-SK" sz="1200" b="1" i="0" u="none" strike="noStrike" kern="1200" dirty="0" smtClean="0">
                <a:solidFill>
                  <a:schemeClr val="tx1"/>
                </a:solidFill>
                <a:effectLst/>
                <a:latin typeface="+mn-lt"/>
                <a:ea typeface="+mn-ea"/>
                <a:cs typeface="+mn-cs"/>
              </a:rPr>
              <a:t>Gréckokatolícky biskup Peter Rusnák, 75. jubileum </a:t>
            </a:r>
            <a:r>
              <a:rPr lang="sk-SK" sz="1200" b="0" i="0" u="none" strike="noStrike" kern="1200" dirty="0" smtClean="0">
                <a:solidFill>
                  <a:schemeClr val="tx1"/>
                </a:solidFill>
                <a:effectLst/>
                <a:latin typeface="+mn-lt"/>
                <a:ea typeface="+mn-ea"/>
                <a:cs typeface="+mn-cs"/>
              </a:rPr>
              <a:t>(akad. </a:t>
            </a:r>
            <a:r>
              <a:rPr lang="sk-SK" sz="1200" b="0" i="0" u="none" strike="noStrike" kern="1200" dirty="0" err="1" smtClean="0">
                <a:solidFill>
                  <a:schemeClr val="tx1"/>
                </a:solidFill>
                <a:effectLst/>
                <a:latin typeface="+mn-lt"/>
                <a:ea typeface="+mn-ea"/>
                <a:cs typeface="+mn-cs"/>
              </a:rPr>
              <a:t>soch</a:t>
            </a:r>
            <a:r>
              <a:rPr lang="sk-SK" sz="1200" b="0" i="0" u="none" strike="noStrike" kern="1200" dirty="0" smtClean="0">
                <a:solidFill>
                  <a:schemeClr val="tx1"/>
                </a:solidFill>
                <a:effectLst/>
                <a:latin typeface="+mn-lt"/>
                <a:ea typeface="+mn-ea"/>
                <a:cs typeface="+mn-cs"/>
              </a:rPr>
              <a:t>. Michal </a:t>
            </a:r>
            <a:r>
              <a:rPr lang="sk-SK" sz="1200" b="0" i="0" u="none" strike="noStrike" kern="1200" dirty="0" err="1" smtClean="0">
                <a:solidFill>
                  <a:schemeClr val="tx1"/>
                </a:solidFill>
                <a:effectLst/>
                <a:latin typeface="+mn-lt"/>
                <a:ea typeface="+mn-ea"/>
                <a:cs typeface="+mn-cs"/>
              </a:rPr>
              <a:t>Gavula</a:t>
            </a:r>
            <a:r>
              <a:rPr lang="sk-SK" sz="1200" b="0" i="0" u="none" strike="noStrike" kern="1200" dirty="0" smtClean="0">
                <a:solidFill>
                  <a:schemeClr val="tx1"/>
                </a:solidFill>
                <a:effectLst/>
                <a:latin typeface="+mn-lt"/>
                <a:ea typeface="+mn-ea"/>
                <a:cs typeface="+mn-cs"/>
              </a:rPr>
              <a:t>)</a:t>
            </a:r>
            <a:r>
              <a:rPr lang="sk-SK" b="0" dirty="0" smtClean="0"/>
              <a:t> – 11 hlasov</a:t>
            </a:r>
          </a:p>
          <a:p>
            <a:pPr marL="171450" indent="-171450">
              <a:buFontTx/>
              <a:buChar char="-"/>
            </a:pPr>
            <a:r>
              <a:rPr lang="sk-SK" sz="1200" b="1" i="0" u="none" strike="noStrike" kern="1200" dirty="0" smtClean="0">
                <a:solidFill>
                  <a:schemeClr val="tx1"/>
                </a:solidFill>
                <a:effectLst/>
                <a:latin typeface="+mn-lt"/>
                <a:ea typeface="+mn-ea"/>
                <a:cs typeface="+mn-cs"/>
              </a:rPr>
              <a:t>100. výročie úmrtia Štefana Schwartza</a:t>
            </a:r>
            <a:r>
              <a:rPr lang="sk-SK" sz="1200" b="0" i="0" u="none" strike="noStrike" kern="1200" dirty="0" smtClean="0">
                <a:solidFill>
                  <a:schemeClr val="tx1"/>
                </a:solidFill>
                <a:effectLst/>
                <a:latin typeface="+mn-lt"/>
                <a:ea typeface="+mn-ea"/>
                <a:cs typeface="+mn-cs"/>
              </a:rPr>
              <a:t> (Branislav </a:t>
            </a:r>
            <a:r>
              <a:rPr lang="sk-SK" sz="1200" b="0" i="0" u="none" strike="noStrike" kern="1200" dirty="0" err="1" smtClean="0">
                <a:solidFill>
                  <a:schemeClr val="tx1"/>
                </a:solidFill>
                <a:effectLst/>
                <a:latin typeface="+mn-lt"/>
                <a:ea typeface="+mn-ea"/>
                <a:cs typeface="+mn-cs"/>
              </a:rPr>
              <a:t>Ronai</a:t>
            </a:r>
            <a:r>
              <a:rPr lang="sk-SK" sz="1200" b="0" i="0" u="none" strike="noStrike" kern="1200" dirty="0" smtClean="0">
                <a:solidFill>
                  <a:schemeClr val="tx1"/>
                </a:solidFill>
                <a:effectLst/>
                <a:latin typeface="+mn-lt"/>
                <a:ea typeface="+mn-ea"/>
                <a:cs typeface="+mn-cs"/>
              </a:rPr>
              <a:t> / Miroslav </a:t>
            </a:r>
            <a:r>
              <a:rPr lang="sk-SK" sz="1200" b="0" i="0" u="none" strike="noStrike" kern="1200" dirty="0" err="1" smtClean="0">
                <a:solidFill>
                  <a:schemeClr val="tx1"/>
                </a:solidFill>
                <a:effectLst/>
                <a:latin typeface="+mn-lt"/>
                <a:ea typeface="+mn-ea"/>
                <a:cs typeface="+mn-cs"/>
              </a:rPr>
              <a:t>Ronai</a:t>
            </a:r>
            <a:r>
              <a:rPr lang="sk-SK" sz="1200" b="0" i="0" u="none" strike="noStrike" kern="1200" dirty="0" smtClean="0">
                <a:solidFill>
                  <a:schemeClr val="tx1"/>
                </a:solidFill>
                <a:effectLst/>
                <a:latin typeface="+mn-lt"/>
                <a:ea typeface="+mn-ea"/>
                <a:cs typeface="+mn-cs"/>
              </a:rPr>
              <a:t>)</a:t>
            </a:r>
            <a:r>
              <a:rPr lang="sk-SK" dirty="0" smtClean="0"/>
              <a:t> </a:t>
            </a:r>
            <a:r>
              <a:rPr lang="sk-SK" b="0" dirty="0" smtClean="0"/>
              <a:t>– 10 hlasov</a:t>
            </a:r>
          </a:p>
          <a:p>
            <a:pPr marL="171450" indent="-171450">
              <a:buFontTx/>
              <a:buChar char="-"/>
            </a:pPr>
            <a:r>
              <a:rPr lang="sk-SK" sz="1200" b="1" i="0" u="none" strike="noStrike" kern="1200" dirty="0" smtClean="0">
                <a:solidFill>
                  <a:schemeClr val="tx1"/>
                </a:solidFill>
                <a:effectLst/>
                <a:latin typeface="+mn-lt"/>
                <a:ea typeface="+mn-ea"/>
                <a:cs typeface="+mn-cs"/>
              </a:rPr>
              <a:t>Rajská záhrada </a:t>
            </a:r>
            <a:r>
              <a:rPr lang="sk-SK" sz="1200" b="0" i="0" u="none" strike="noStrike" kern="1200" dirty="0" smtClean="0">
                <a:solidFill>
                  <a:schemeClr val="tx1"/>
                </a:solidFill>
                <a:effectLst/>
                <a:latin typeface="+mn-lt"/>
                <a:ea typeface="+mn-ea"/>
                <a:cs typeface="+mn-cs"/>
              </a:rPr>
              <a:t>(Mgr. art. Miroslav </a:t>
            </a:r>
            <a:r>
              <a:rPr lang="sk-SK" sz="1200" b="0" i="0" u="none" strike="noStrike" kern="1200" dirty="0" err="1" smtClean="0">
                <a:solidFill>
                  <a:schemeClr val="tx1"/>
                </a:solidFill>
                <a:effectLst/>
                <a:latin typeface="+mn-lt"/>
                <a:ea typeface="+mn-ea"/>
                <a:cs typeface="+mn-cs"/>
              </a:rPr>
              <a:t>Hric</a:t>
            </a:r>
            <a:r>
              <a:rPr lang="sk-SK" sz="1200" b="0" i="0" u="none" strike="noStrike" kern="1200" dirty="0" smtClean="0">
                <a:solidFill>
                  <a:schemeClr val="tx1"/>
                </a:solidFill>
                <a:effectLst/>
                <a:latin typeface="+mn-lt"/>
                <a:ea typeface="+mn-ea"/>
                <a:cs typeface="+mn-cs"/>
              </a:rPr>
              <a:t>, ArtD.)</a:t>
            </a:r>
            <a:r>
              <a:rPr lang="sk-SK" dirty="0" smtClean="0"/>
              <a:t>  </a:t>
            </a:r>
            <a:r>
              <a:rPr lang="sk-SK" b="0" dirty="0" smtClean="0"/>
              <a:t>– 10 hlasov</a:t>
            </a:r>
            <a:endParaRPr lang="sk-SK" dirty="0" smtClean="0"/>
          </a:p>
          <a:p>
            <a:pPr marL="171450" indent="-171450">
              <a:buFontTx/>
              <a:buChar char="-"/>
            </a:pPr>
            <a:r>
              <a:rPr lang="sk-SK" sz="1200" b="1" i="0" u="none" strike="noStrike" kern="1200" dirty="0" smtClean="0">
                <a:solidFill>
                  <a:schemeClr val="tx1"/>
                </a:solidFill>
                <a:effectLst/>
                <a:latin typeface="+mn-lt"/>
                <a:ea typeface="+mn-ea"/>
                <a:cs typeface="+mn-cs"/>
              </a:rPr>
              <a:t>Veľká pečať Mateja Korvína </a:t>
            </a:r>
            <a:r>
              <a:rPr lang="sk-SK" sz="1200" b="0" i="0" u="none" strike="noStrike" kern="1200" dirty="0" smtClean="0">
                <a:solidFill>
                  <a:schemeClr val="tx1"/>
                </a:solidFill>
                <a:effectLst/>
                <a:latin typeface="+mn-lt"/>
                <a:ea typeface="+mn-ea"/>
                <a:cs typeface="+mn-cs"/>
              </a:rPr>
              <a:t>(Drahomír </a:t>
            </a:r>
            <a:r>
              <a:rPr lang="sk-SK" sz="1200" b="0" i="0" u="none" strike="noStrike" kern="1200" dirty="0" err="1" smtClean="0">
                <a:solidFill>
                  <a:schemeClr val="tx1"/>
                </a:solidFill>
                <a:effectLst/>
                <a:latin typeface="+mn-lt"/>
                <a:ea typeface="+mn-ea"/>
                <a:cs typeface="+mn-cs"/>
              </a:rPr>
              <a:t>Zobek</a:t>
            </a:r>
            <a:r>
              <a:rPr lang="sk-SK" sz="1200" b="0" i="0" u="none" strike="noStrike" kern="1200" dirty="0" smtClean="0">
                <a:solidFill>
                  <a:schemeClr val="tx1"/>
                </a:solidFill>
                <a:effectLst/>
                <a:latin typeface="+mn-lt"/>
                <a:ea typeface="+mn-ea"/>
                <a:cs typeface="+mn-cs"/>
              </a:rPr>
              <a:t> / Mgr. art. Roman </a:t>
            </a:r>
            <a:r>
              <a:rPr lang="sk-SK" sz="1200" b="0" i="0" u="none" strike="noStrike" kern="1200" dirty="0" err="1" smtClean="0">
                <a:solidFill>
                  <a:schemeClr val="tx1"/>
                </a:solidFill>
                <a:effectLst/>
                <a:latin typeface="+mn-lt"/>
                <a:ea typeface="+mn-ea"/>
                <a:cs typeface="+mn-cs"/>
              </a:rPr>
              <a:t>Lugár</a:t>
            </a:r>
            <a:r>
              <a:rPr lang="sk-SK" sz="1200" b="0" i="0" u="none" strike="noStrike" kern="1200" dirty="0" smtClean="0">
                <a:solidFill>
                  <a:schemeClr val="tx1"/>
                </a:solidFill>
                <a:effectLst/>
                <a:latin typeface="+mn-lt"/>
                <a:ea typeface="+mn-ea"/>
                <a:cs typeface="+mn-cs"/>
              </a:rPr>
              <a:t>)</a:t>
            </a:r>
            <a:r>
              <a:rPr lang="sk-SK" b="0" dirty="0" smtClean="0"/>
              <a:t> – 9 hlasov</a:t>
            </a:r>
          </a:p>
          <a:p>
            <a:pPr marL="171450" indent="-171450">
              <a:buFontTx/>
              <a:buChar char="-"/>
            </a:pPr>
            <a:r>
              <a:rPr lang="sk-SK" sz="1200" b="0" i="0" u="none" strike="noStrike" kern="1200" dirty="0" smtClean="0">
                <a:solidFill>
                  <a:schemeClr val="tx1"/>
                </a:solidFill>
                <a:effectLst/>
                <a:latin typeface="+mn-lt"/>
                <a:ea typeface="+mn-ea"/>
                <a:cs typeface="+mn-cs"/>
              </a:rPr>
              <a:t>100. výročie razby Československého 5-haliernika z roku 1924 (Mgr. art. Martin Sabol)</a:t>
            </a:r>
            <a:r>
              <a:rPr lang="sk-SK" dirty="0" smtClean="0"/>
              <a:t> </a:t>
            </a:r>
            <a:r>
              <a:rPr lang="sk-SK" b="0" dirty="0" smtClean="0"/>
              <a:t>– 9 hlasov</a:t>
            </a:r>
            <a:endParaRPr lang="sk-SK" dirty="0" smtClean="0"/>
          </a:p>
          <a:p>
            <a:pPr marL="171450" indent="-171450">
              <a:buFontTx/>
              <a:buChar char="-"/>
            </a:pPr>
            <a:r>
              <a:rPr lang="sk-SK" sz="1200" b="0" i="0" u="none" strike="noStrike" kern="1200" dirty="0" smtClean="0">
                <a:solidFill>
                  <a:schemeClr val="tx1"/>
                </a:solidFill>
                <a:effectLst/>
                <a:latin typeface="+mn-lt"/>
                <a:ea typeface="+mn-ea"/>
                <a:cs typeface="+mn-cs"/>
              </a:rPr>
              <a:t>Slovenská spoločnosť pre biochémiu a molekulárnu biológiu (SSBMB), Čestná medaila (akad. sochár Miloš Vavro)</a:t>
            </a:r>
            <a:r>
              <a:rPr lang="sk-SK" dirty="0" smtClean="0"/>
              <a:t> </a:t>
            </a:r>
            <a:r>
              <a:rPr lang="sk-SK" b="0" dirty="0" smtClean="0"/>
              <a:t>– 8 hlasov</a:t>
            </a:r>
            <a:endParaRPr lang="en-GB" b="0" dirty="0"/>
          </a:p>
        </p:txBody>
      </p:sp>
      <p:sp>
        <p:nvSpPr>
          <p:cNvPr id="4" name="Slide Number Placeholder 3"/>
          <p:cNvSpPr>
            <a:spLocks noGrp="1"/>
          </p:cNvSpPr>
          <p:nvPr>
            <p:ph type="sldNum" sz="quarter" idx="10"/>
          </p:nvPr>
        </p:nvSpPr>
        <p:spPr/>
        <p:txBody>
          <a:bodyPr/>
          <a:lstStyle/>
          <a:p>
            <a:fld id="{CF574EEA-57FA-4F05-878B-E1DC8E98581F}" type="slidenum">
              <a:rPr lang="en-GB" smtClean="0"/>
              <a:t>41</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latin typeface="Oranda BT" pitchFamily="18" charset="0"/>
              </a:rPr>
              <a:t>Účel ocenenia Medaila roka - </a:t>
            </a:r>
            <a:r>
              <a:rPr lang="en-GB" dirty="0" err="1" smtClean="0">
                <a:latin typeface="Oranda BT" pitchFamily="18" charset="0"/>
              </a:rPr>
              <a:t>ankety</a:t>
            </a:r>
            <a:r>
              <a:rPr lang="en-GB" dirty="0" smtClean="0">
                <a:latin typeface="Oranda BT" pitchFamily="18" charset="0"/>
              </a:rPr>
              <a:t> </a:t>
            </a:r>
            <a:endParaRPr lang="sk-SK" dirty="0" smtClean="0">
              <a:latin typeface="Oranda BT" pitchFamily="18" charset="0"/>
            </a:endParaRPr>
          </a:p>
          <a:p>
            <a:pPr marL="285750" indent="-285750">
              <a:buFontTx/>
              <a:buChar char="-"/>
            </a:pPr>
            <a:r>
              <a:rPr lang="sk-SK" dirty="0" smtClean="0">
                <a:latin typeface="Oranda BT" pitchFamily="18" charset="0"/>
              </a:rPr>
              <a:t>prezentovať a podporovať súčasnú medailérsku tvorbu </a:t>
            </a:r>
          </a:p>
          <a:p>
            <a:pPr marL="285750" indent="-285750">
              <a:buFontTx/>
              <a:buChar char="-"/>
            </a:pPr>
            <a:r>
              <a:rPr lang="en-GB" dirty="0" err="1" smtClean="0">
                <a:latin typeface="Oranda BT" pitchFamily="18" charset="0"/>
              </a:rPr>
              <a:t>ukázať</a:t>
            </a:r>
            <a:r>
              <a:rPr lang="en-GB" dirty="0" smtClean="0">
                <a:latin typeface="Oranda BT" pitchFamily="18" charset="0"/>
              </a:rPr>
              <a:t> </a:t>
            </a:r>
            <a:r>
              <a:rPr lang="en-GB" dirty="0" err="1" smtClean="0">
                <a:latin typeface="Oranda BT" pitchFamily="18" charset="0"/>
              </a:rPr>
              <a:t>verejnosti</a:t>
            </a:r>
            <a:r>
              <a:rPr lang="en-GB" dirty="0" smtClean="0">
                <a:latin typeface="Oranda BT" pitchFamily="18" charset="0"/>
              </a:rPr>
              <a:t> </a:t>
            </a:r>
            <a:r>
              <a:rPr lang="en-GB" dirty="0" err="1" smtClean="0">
                <a:latin typeface="Oranda BT" pitchFamily="18" charset="0"/>
              </a:rPr>
              <a:t>príbehy</a:t>
            </a:r>
            <a:r>
              <a:rPr lang="en-GB" dirty="0" smtClean="0">
                <a:latin typeface="Oranda BT" pitchFamily="18" charset="0"/>
              </a:rPr>
              <a:t> </a:t>
            </a:r>
            <a:r>
              <a:rPr lang="en-GB" dirty="0" err="1" smtClean="0">
                <a:latin typeface="Oranda BT" pitchFamily="18" charset="0"/>
              </a:rPr>
              <a:t>zvečnené</a:t>
            </a:r>
            <a:r>
              <a:rPr lang="en-GB" dirty="0" smtClean="0">
                <a:latin typeface="Oranda BT" pitchFamily="18" charset="0"/>
              </a:rPr>
              <a:t> v </a:t>
            </a:r>
            <a:r>
              <a:rPr lang="en-GB" dirty="0" err="1" smtClean="0">
                <a:latin typeface="Oranda BT" pitchFamily="18" charset="0"/>
              </a:rPr>
              <a:t>kove</a:t>
            </a:r>
            <a:r>
              <a:rPr lang="en-GB" dirty="0" smtClean="0">
                <a:latin typeface="Oranda BT" pitchFamily="18" charset="0"/>
              </a:rPr>
              <a:t> a </a:t>
            </a:r>
            <a:r>
              <a:rPr lang="en-GB" dirty="0" err="1" smtClean="0">
                <a:latin typeface="Oranda BT" pitchFamily="18" charset="0"/>
              </a:rPr>
              <a:t>aké</a:t>
            </a:r>
            <a:r>
              <a:rPr lang="en-GB" dirty="0" smtClean="0">
                <a:latin typeface="Oranda BT" pitchFamily="18" charset="0"/>
              </a:rPr>
              <a:t> </a:t>
            </a:r>
            <a:r>
              <a:rPr lang="en-GB" dirty="0" err="1" smtClean="0">
                <a:latin typeface="Oranda BT" pitchFamily="18" charset="0"/>
              </a:rPr>
              <a:t>krásne</a:t>
            </a:r>
            <a:r>
              <a:rPr lang="en-GB" dirty="0" smtClean="0">
                <a:latin typeface="Oranda BT" pitchFamily="18" charset="0"/>
              </a:rPr>
              <a:t> </a:t>
            </a:r>
            <a:r>
              <a:rPr lang="en-GB" dirty="0" err="1" smtClean="0">
                <a:latin typeface="Oranda BT" pitchFamily="18" charset="0"/>
              </a:rPr>
              <a:t>medailérske</a:t>
            </a:r>
            <a:r>
              <a:rPr lang="en-GB" dirty="0" smtClean="0">
                <a:latin typeface="Oranda BT" pitchFamily="18" charset="0"/>
              </a:rPr>
              <a:t> </a:t>
            </a:r>
            <a:r>
              <a:rPr lang="en-GB" dirty="0" err="1" smtClean="0">
                <a:latin typeface="Oranda BT" pitchFamily="18" charset="0"/>
              </a:rPr>
              <a:t>diela</a:t>
            </a:r>
            <a:r>
              <a:rPr lang="en-GB" dirty="0" smtClean="0">
                <a:latin typeface="Oranda BT" pitchFamily="18" charset="0"/>
              </a:rPr>
              <a:t> </a:t>
            </a:r>
            <a:r>
              <a:rPr lang="en-GB" dirty="0" err="1" smtClean="0">
                <a:latin typeface="Oranda BT" pitchFamily="18" charset="0"/>
              </a:rPr>
              <a:t>na</a:t>
            </a:r>
            <a:r>
              <a:rPr lang="en-GB" dirty="0" smtClean="0">
                <a:latin typeface="Oranda BT" pitchFamily="18" charset="0"/>
              </a:rPr>
              <a:t> </a:t>
            </a:r>
            <a:r>
              <a:rPr lang="en-GB" dirty="0" err="1" smtClean="0">
                <a:latin typeface="Oranda BT" pitchFamily="18" charset="0"/>
              </a:rPr>
              <a:t>Slovensku</a:t>
            </a:r>
            <a:r>
              <a:rPr lang="en-GB" dirty="0" smtClean="0">
                <a:latin typeface="Oranda BT" pitchFamily="18" charset="0"/>
              </a:rPr>
              <a:t> </a:t>
            </a:r>
            <a:r>
              <a:rPr lang="en-GB" dirty="0" err="1" smtClean="0">
                <a:latin typeface="Oranda BT" pitchFamily="18" charset="0"/>
              </a:rPr>
              <a:t>vznikajú</a:t>
            </a:r>
            <a:r>
              <a:rPr lang="en-GB" dirty="0" smtClean="0">
                <a:latin typeface="Oranda BT" pitchFamily="18" charset="0"/>
              </a:rPr>
              <a:t>. </a:t>
            </a:r>
            <a:r>
              <a:rPr lang="en-GB" dirty="0" err="1" smtClean="0">
                <a:latin typeface="Oranda BT" pitchFamily="18" charset="0"/>
              </a:rPr>
              <a:t>Zmyslom</a:t>
            </a:r>
            <a:r>
              <a:rPr lang="en-GB" dirty="0" smtClean="0">
                <a:latin typeface="Oranda BT" pitchFamily="18" charset="0"/>
              </a:rPr>
              <a:t> </a:t>
            </a:r>
            <a:r>
              <a:rPr lang="en-GB" dirty="0" err="1" smtClean="0">
                <a:latin typeface="Oranda BT" pitchFamily="18" charset="0"/>
              </a:rPr>
              <a:t>medailí</a:t>
            </a:r>
            <a:r>
              <a:rPr lang="en-GB" dirty="0" smtClean="0">
                <a:latin typeface="Oranda BT" pitchFamily="18" charset="0"/>
              </a:rPr>
              <a:t> je </a:t>
            </a:r>
            <a:r>
              <a:rPr lang="en-GB" dirty="0" err="1" smtClean="0">
                <a:latin typeface="Oranda BT" pitchFamily="18" charset="0"/>
              </a:rPr>
              <a:t>pripomínať</a:t>
            </a:r>
            <a:r>
              <a:rPr lang="en-GB" dirty="0" smtClean="0">
                <a:latin typeface="Oranda BT" pitchFamily="18" charset="0"/>
              </a:rPr>
              <a:t> </a:t>
            </a:r>
            <a:r>
              <a:rPr lang="en-GB" dirty="0" err="1" smtClean="0">
                <a:latin typeface="Oranda BT" pitchFamily="18" charset="0"/>
              </a:rPr>
              <a:t>významné</a:t>
            </a:r>
            <a:r>
              <a:rPr lang="en-GB" dirty="0" smtClean="0">
                <a:latin typeface="Oranda BT" pitchFamily="18" charset="0"/>
              </a:rPr>
              <a:t> </a:t>
            </a:r>
            <a:r>
              <a:rPr lang="en-GB" dirty="0" err="1" smtClean="0">
                <a:latin typeface="Oranda BT" pitchFamily="18" charset="0"/>
              </a:rPr>
              <a:t>osobnosti</a:t>
            </a:r>
            <a:r>
              <a:rPr lang="en-GB" dirty="0" smtClean="0">
                <a:latin typeface="Oranda BT" pitchFamily="18" charset="0"/>
              </a:rPr>
              <a:t> </a:t>
            </a:r>
            <a:r>
              <a:rPr lang="en-GB" dirty="0" err="1" smtClean="0">
                <a:latin typeface="Oranda BT" pitchFamily="18" charset="0"/>
              </a:rPr>
              <a:t>alebo</a:t>
            </a:r>
            <a:r>
              <a:rPr lang="en-GB" dirty="0" smtClean="0">
                <a:latin typeface="Oranda BT" pitchFamily="18" charset="0"/>
              </a:rPr>
              <a:t> </a:t>
            </a:r>
            <a:r>
              <a:rPr lang="en-GB" dirty="0" err="1" smtClean="0">
                <a:latin typeface="Oranda BT" pitchFamily="18" charset="0"/>
              </a:rPr>
              <a:t>udalosti</a:t>
            </a:r>
            <a:r>
              <a:rPr lang="en-GB" dirty="0" smtClean="0">
                <a:latin typeface="Oranda BT" pitchFamily="18" charset="0"/>
              </a:rPr>
              <a:t> </a:t>
            </a:r>
            <a:r>
              <a:rPr lang="en-GB" dirty="0" err="1" smtClean="0">
                <a:latin typeface="Oranda BT" pitchFamily="18" charset="0"/>
              </a:rPr>
              <a:t>či</a:t>
            </a:r>
            <a:r>
              <a:rPr lang="en-GB" dirty="0" smtClean="0">
                <a:latin typeface="Oranda BT" pitchFamily="18" charset="0"/>
              </a:rPr>
              <a:t> </a:t>
            </a:r>
            <a:r>
              <a:rPr lang="en-GB" dirty="0" err="1" smtClean="0">
                <a:latin typeface="Oranda BT" pitchFamily="18" charset="0"/>
              </a:rPr>
              <a:t>poukazovať</a:t>
            </a:r>
            <a:r>
              <a:rPr lang="en-GB" dirty="0" smtClean="0">
                <a:latin typeface="Oranda BT" pitchFamily="18" charset="0"/>
              </a:rPr>
              <a:t> </a:t>
            </a:r>
            <a:r>
              <a:rPr lang="en-GB" dirty="0" err="1" smtClean="0">
                <a:latin typeface="Oranda BT" pitchFamily="18" charset="0"/>
              </a:rPr>
              <a:t>atraktívnou</a:t>
            </a:r>
            <a:r>
              <a:rPr lang="en-GB" dirty="0" smtClean="0">
                <a:latin typeface="Oranda BT" pitchFamily="18" charset="0"/>
              </a:rPr>
              <a:t> </a:t>
            </a:r>
            <a:r>
              <a:rPr lang="en-GB" dirty="0" err="1" smtClean="0">
                <a:latin typeface="Oranda BT" pitchFamily="18" charset="0"/>
              </a:rPr>
              <a:t>formou</a:t>
            </a:r>
            <a:r>
              <a:rPr lang="en-GB" dirty="0" smtClean="0">
                <a:latin typeface="Oranda BT" pitchFamily="18" charset="0"/>
              </a:rPr>
              <a:t> </a:t>
            </a:r>
            <a:r>
              <a:rPr lang="en-GB" dirty="0" err="1" smtClean="0">
                <a:latin typeface="Oranda BT" pitchFamily="18" charset="0"/>
              </a:rPr>
              <a:t>na</a:t>
            </a:r>
            <a:r>
              <a:rPr lang="en-GB" dirty="0" smtClean="0">
                <a:latin typeface="Oranda BT" pitchFamily="18" charset="0"/>
              </a:rPr>
              <a:t> </a:t>
            </a:r>
            <a:r>
              <a:rPr lang="en-GB" dirty="0" err="1" smtClean="0">
                <a:latin typeface="Oranda BT" pitchFamily="18" charset="0"/>
              </a:rPr>
              <a:t>rôzne</a:t>
            </a:r>
            <a:r>
              <a:rPr lang="en-GB" dirty="0" smtClean="0">
                <a:latin typeface="Oranda BT" pitchFamily="18" charset="0"/>
              </a:rPr>
              <a:t> </a:t>
            </a:r>
            <a:r>
              <a:rPr lang="en-GB" dirty="0" err="1" smtClean="0">
                <a:latin typeface="Oranda BT" pitchFamily="18" charset="0"/>
              </a:rPr>
              <a:t>spoločenské</a:t>
            </a:r>
            <a:r>
              <a:rPr lang="en-GB" dirty="0" smtClean="0">
                <a:latin typeface="Oranda BT" pitchFamily="18" charset="0"/>
              </a:rPr>
              <a:t> </a:t>
            </a:r>
            <a:r>
              <a:rPr lang="en-GB" dirty="0" err="1" smtClean="0">
                <a:latin typeface="Oranda BT" pitchFamily="18" charset="0"/>
              </a:rPr>
              <a:t>témy</a:t>
            </a:r>
            <a:r>
              <a:rPr lang="en-GB" dirty="0" smtClean="0">
                <a:latin typeface="Oranda BT" pitchFamily="18" charset="0"/>
              </a:rPr>
              <a:t> </a:t>
            </a:r>
            <a:r>
              <a:rPr lang="en-GB" dirty="0" err="1" smtClean="0">
                <a:latin typeface="Oranda BT" pitchFamily="18" charset="0"/>
              </a:rPr>
              <a:t>alebo</a:t>
            </a:r>
            <a:r>
              <a:rPr lang="en-GB" dirty="0" smtClean="0">
                <a:latin typeface="Oranda BT" pitchFamily="18" charset="0"/>
              </a:rPr>
              <a:t> </a:t>
            </a:r>
            <a:r>
              <a:rPr lang="en-GB" dirty="0" err="1" smtClean="0">
                <a:latin typeface="Oranda BT" pitchFamily="18" charset="0"/>
              </a:rPr>
              <a:t>len</a:t>
            </a:r>
            <a:r>
              <a:rPr lang="en-GB" dirty="0" smtClean="0">
                <a:latin typeface="Oranda BT" pitchFamily="18" charset="0"/>
              </a:rPr>
              <a:t> </a:t>
            </a:r>
            <a:r>
              <a:rPr lang="en-GB" dirty="0" err="1" smtClean="0">
                <a:latin typeface="Oranda BT" pitchFamily="18" charset="0"/>
              </a:rPr>
              <a:t>voľne</a:t>
            </a:r>
            <a:r>
              <a:rPr lang="en-GB" dirty="0" smtClean="0">
                <a:latin typeface="Oranda BT" pitchFamily="18" charset="0"/>
              </a:rPr>
              <a:t> </a:t>
            </a:r>
            <a:r>
              <a:rPr lang="en-GB" dirty="0" err="1" smtClean="0">
                <a:latin typeface="Oranda BT" pitchFamily="18" charset="0"/>
              </a:rPr>
              <a:t>sa</a:t>
            </a:r>
            <a:r>
              <a:rPr lang="en-GB" dirty="0" smtClean="0">
                <a:latin typeface="Oranda BT" pitchFamily="18" charset="0"/>
              </a:rPr>
              <a:t> </a:t>
            </a:r>
            <a:r>
              <a:rPr lang="en-GB" dirty="0" err="1" smtClean="0">
                <a:latin typeface="Oranda BT" pitchFamily="18" charset="0"/>
              </a:rPr>
              <a:t>vyjadriť</a:t>
            </a:r>
            <a:r>
              <a:rPr lang="en-GB" dirty="0" smtClean="0">
                <a:latin typeface="Oranda BT" pitchFamily="18" charset="0"/>
              </a:rPr>
              <a:t> </a:t>
            </a:r>
            <a:r>
              <a:rPr lang="en-GB" dirty="0" err="1" smtClean="0">
                <a:latin typeface="Oranda BT" pitchFamily="18" charset="0"/>
              </a:rPr>
              <a:t>sa</a:t>
            </a:r>
            <a:r>
              <a:rPr lang="en-GB" dirty="0" smtClean="0">
                <a:latin typeface="Oranda BT" pitchFamily="18" charset="0"/>
              </a:rPr>
              <a:t> </a:t>
            </a:r>
            <a:r>
              <a:rPr lang="en-GB" dirty="0" err="1" smtClean="0">
                <a:latin typeface="Oranda BT" pitchFamily="18" charset="0"/>
              </a:rPr>
              <a:t>umelcovi-medailérovi</a:t>
            </a:r>
            <a:r>
              <a:rPr lang="sk-SK" dirty="0" smtClean="0">
                <a:latin typeface="Oranda BT" pitchFamily="18" charset="0"/>
              </a:rPr>
              <a:t>, ktorému</a:t>
            </a:r>
            <a:r>
              <a:rPr lang="en-GB" dirty="0" smtClean="0">
                <a:latin typeface="Oranda BT" pitchFamily="18" charset="0"/>
              </a:rPr>
              <a:t> </a:t>
            </a:r>
            <a:r>
              <a:rPr lang="sk-SK" dirty="0" smtClean="0">
                <a:latin typeface="Oranda BT" pitchFamily="18" charset="0"/>
              </a:rPr>
              <a:t>medaila </a:t>
            </a:r>
            <a:r>
              <a:rPr lang="en-GB" dirty="0" err="1" smtClean="0">
                <a:latin typeface="Oranda BT" pitchFamily="18" charset="0"/>
              </a:rPr>
              <a:t>poskytuje</a:t>
            </a:r>
            <a:r>
              <a:rPr lang="en-GB" dirty="0" smtClean="0">
                <a:latin typeface="Oranda BT" pitchFamily="18" charset="0"/>
              </a:rPr>
              <a:t> </a:t>
            </a:r>
            <a:r>
              <a:rPr lang="sk-SK" dirty="0" smtClean="0">
                <a:latin typeface="Oranda BT" pitchFamily="18" charset="0"/>
              </a:rPr>
              <a:t>väčšie možnosti a </a:t>
            </a:r>
            <a:r>
              <a:rPr lang="en-GB" dirty="0" err="1" smtClean="0">
                <a:latin typeface="Oranda BT" pitchFamily="18" charset="0"/>
              </a:rPr>
              <a:t>slobodu</a:t>
            </a:r>
            <a:r>
              <a:rPr lang="en-GB" dirty="0" smtClean="0">
                <a:latin typeface="Oranda BT" pitchFamily="18" charset="0"/>
              </a:rPr>
              <a:t> </a:t>
            </a:r>
            <a:r>
              <a:rPr lang="en-GB" dirty="0" err="1" smtClean="0">
                <a:latin typeface="Oranda BT" pitchFamily="18" charset="0"/>
              </a:rPr>
              <a:t>vyjadrenia</a:t>
            </a:r>
            <a:r>
              <a:rPr lang="en-GB" dirty="0" smtClean="0">
                <a:latin typeface="Oranda BT" pitchFamily="18" charset="0"/>
              </a:rPr>
              <a:t> </a:t>
            </a:r>
            <a:r>
              <a:rPr lang="en-GB" dirty="0" err="1" smtClean="0">
                <a:latin typeface="Oranda BT" pitchFamily="18" charset="0"/>
              </a:rPr>
              <a:t>sa</a:t>
            </a:r>
            <a:r>
              <a:rPr lang="sk-SK" dirty="0" smtClean="0">
                <a:latin typeface="Oranda BT" pitchFamily="18" charset="0"/>
              </a:rPr>
              <a:t> ako pri minci</a:t>
            </a:r>
            <a:r>
              <a:rPr lang="sk-SK" baseline="0" dirty="0" smtClean="0">
                <a:latin typeface="Oranda BT" pitchFamily="18" charset="0"/>
              </a:rPr>
              <a:t> s presným zadaním.</a:t>
            </a:r>
            <a:endParaRPr lang="sk-SK" dirty="0" smtClean="0">
              <a:latin typeface="Oranda BT" pitchFamily="18" charset="0"/>
            </a:endParaRPr>
          </a:p>
          <a:p>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4</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42</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43</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b="1" kern="1200" dirty="0" smtClean="0">
                <a:solidFill>
                  <a:schemeClr val="tx1"/>
                </a:solidFill>
                <a:effectLst/>
                <a:latin typeface="+mn-lt"/>
                <a:ea typeface="+mn-ea"/>
                <a:cs typeface="+mn-cs"/>
              </a:rPr>
              <a:t>3. miesto – 99 hlasov</a:t>
            </a:r>
            <a:endParaRPr lang="sk-SK" sz="1200" kern="1200" dirty="0" smtClean="0">
              <a:solidFill>
                <a:schemeClr val="tx1"/>
              </a:solidFill>
              <a:effectLst/>
              <a:latin typeface="+mn-lt"/>
              <a:ea typeface="+mn-ea"/>
              <a:cs typeface="+mn-cs"/>
            </a:endParaRPr>
          </a:p>
          <a:p>
            <a:endParaRPr lang="sk-SK" dirty="0" smtClean="0"/>
          </a:p>
          <a:p>
            <a:r>
              <a:rPr lang="sk-SK" dirty="0" smtClean="0"/>
              <a:t>Strieborná medaila zobrazujúca historickú Veľkú pečať Mateja Korvína a jeho dobový portrét vyhotovená z 999/1000 striebra o váhe 2 trójske unce (62 g) s povrchovou úpravou </a:t>
            </a:r>
            <a:r>
              <a:rPr lang="sk-SK" dirty="0" err="1" smtClean="0"/>
              <a:t>staré-striebro</a:t>
            </a:r>
            <a:r>
              <a:rPr lang="sk-SK" dirty="0" smtClean="0"/>
              <a:t>.</a:t>
            </a:r>
            <a:br>
              <a:rPr lang="sk-SK" dirty="0" smtClean="0"/>
            </a:br>
            <a:r>
              <a:rPr lang="sk-SK" dirty="0" smtClean="0"/>
              <a:t/>
            </a:r>
            <a:br>
              <a:rPr lang="sk-SK" dirty="0" smtClean="0"/>
            </a:br>
            <a:r>
              <a:rPr lang="sk-SK" dirty="0" smtClean="0"/>
              <a:t>Matej Korvín pochádzal z rodu </a:t>
            </a:r>
            <a:r>
              <a:rPr lang="sk-SK" dirty="0" err="1" smtClean="0"/>
              <a:t>Huňadyovcov</a:t>
            </a:r>
            <a:r>
              <a:rPr lang="sk-SK" dirty="0" smtClean="0"/>
              <a:t>. Bol uhorský a chorvátsky kráľ, rakúsky vojvoda a od roku 1469 si nárokoval aj titul českého kráľa. V roku 1465 založil v Bratislave </a:t>
            </a:r>
            <a:r>
              <a:rPr lang="sk-SK" dirty="0" err="1" smtClean="0"/>
              <a:t>Universitas</a:t>
            </a:r>
            <a:r>
              <a:rPr lang="sk-SK" dirty="0" smtClean="0"/>
              <a:t> </a:t>
            </a:r>
            <a:r>
              <a:rPr lang="sk-SK" dirty="0" err="1" smtClean="0"/>
              <a:t>Istropolitana</a:t>
            </a:r>
            <a:r>
              <a:rPr lang="sk-SK" dirty="0" smtClean="0"/>
              <a:t> a v roku 1480 aj univerzitu v </a:t>
            </a:r>
            <a:r>
              <a:rPr lang="sk-SK" dirty="0" err="1" smtClean="0"/>
              <a:t>Pešti</a:t>
            </a:r>
            <a:r>
              <a:rPr lang="sk-SK" dirty="0" smtClean="0"/>
              <a:t>. Za jeho vlády došlo k ekonomickému a kultúrnemu rozkvetu krajiny. Do uhorského kráľovstva za jeho vlády prenikali myšlienky humanizmu a renesancie.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44</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45</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b="1" kern="1200" dirty="0" smtClean="0">
                <a:solidFill>
                  <a:schemeClr val="tx1"/>
                </a:solidFill>
                <a:effectLst/>
                <a:latin typeface="+mn-lt"/>
                <a:ea typeface="+mn-ea"/>
                <a:cs typeface="+mn-cs"/>
              </a:rPr>
              <a:t>2. miesto – 112 hlasov</a:t>
            </a:r>
            <a:endParaRPr lang="sk-SK" sz="1200" kern="1200" dirty="0" smtClean="0">
              <a:solidFill>
                <a:schemeClr val="tx1"/>
              </a:solidFill>
              <a:effectLst/>
              <a:latin typeface="+mn-lt"/>
              <a:ea typeface="+mn-ea"/>
              <a:cs typeface="+mn-cs"/>
            </a:endParaRPr>
          </a:p>
          <a:p>
            <a:endParaRPr lang="sk-SK" dirty="0" smtClean="0"/>
          </a:p>
          <a:p>
            <a:r>
              <a:rPr lang="sk-SK" dirty="0" smtClean="0"/>
              <a:t>Bronzová plaketa Stavebnej fakulty STU v Bratislave vyobrazuje </a:t>
            </a:r>
            <a:r>
              <a:rPr lang="sk-SK" dirty="0" err="1" smtClean="0"/>
              <a:t>megalitickú</a:t>
            </a:r>
            <a:r>
              <a:rPr lang="sk-SK" dirty="0" smtClean="0"/>
              <a:t> stavbu ako symbol počiatku staviteľstva, spolu s technickými riešeniami a plánovaním v kontraste s reálnou infraštruktúrou v krajine (cesta, murivo, voda, zeleň).</a:t>
            </a:r>
            <a:r>
              <a:rPr lang="sk-SK" b="1" dirty="0" smtClean="0"/>
              <a:t> </a:t>
            </a:r>
            <a:r>
              <a:rPr lang="sk-SK" dirty="0" smtClean="0"/>
              <a:t>Ide o presné vyjadrenie disciplín stavebného inžinierstva: geológia a materiály, statika a konštrukcie, architektúra a urbanizmus, dopravné a vodné stavby, krajinné a environmentálne vzťahy.</a:t>
            </a:r>
            <a:br>
              <a:rPr lang="sk-SK" dirty="0" smtClean="0"/>
            </a:br>
            <a:r>
              <a:rPr lang="sk-SK" dirty="0" smtClean="0"/>
              <a:t/>
            </a:r>
            <a:br>
              <a:rPr lang="sk-SK" dirty="0" smtClean="0"/>
            </a:br>
            <a:r>
              <a:rPr lang="sk-SK" dirty="0" smtClean="0"/>
              <a:t>Doc. akad. </a:t>
            </a:r>
            <a:r>
              <a:rPr lang="sk-SK" dirty="0" err="1" smtClean="0"/>
              <a:t>soch</a:t>
            </a:r>
            <a:r>
              <a:rPr lang="sk-SK" dirty="0" smtClean="0"/>
              <a:t>. Milan Lukáč je dvorným medailérom Stavebnej fakulty Slovenskej technickej univerzity v Bratislave. Je autorom Medaily Stavebnej fakulty, ktorú udeľuje dekan jednotlivcom a inštitúciám ako poctu a ocenenie mimoriadnych úspechov alebo celoživotného diela v oblasti vzdelávania, pri rozvoji vedy a poznania, pri podpore činnosti a šírení dobrého mena fakulty. Návrh na udelenie „Medaily Stavebnej fakulty“ schvaľuje Vedecká rada </a:t>
            </a:r>
            <a:r>
              <a:rPr lang="sk-SK" dirty="0" err="1" smtClean="0"/>
              <a:t>SvF</a:t>
            </a:r>
            <a:r>
              <a:rPr lang="sk-SK" dirty="0" smtClean="0"/>
              <a:t> STU, ktorej ho predkladá dekan.</a:t>
            </a:r>
          </a:p>
          <a:p>
            <a:r>
              <a:rPr lang="sk-SK" dirty="0" smtClean="0"/>
              <a:t>Na základe toho ho Stavebná fakulta STU požiadala o návrh Plakety Stavebnej fakulty, ktorá sa mala odlíšiť najmä tvarom, ale základný motív mal ostať zachovaný. Dekan udeľuje „Plaketu Stavebnej fakulty“, ako aj „Plaketu akademika </a:t>
            </a:r>
            <a:r>
              <a:rPr lang="sk-SK" dirty="0" err="1" smtClean="0"/>
              <a:t>Bellu</a:t>
            </a:r>
            <a:r>
              <a:rPr lang="sk-SK" dirty="0" smtClean="0"/>
              <a:t>“, „Plaketu profesora Chrobáka“, „Plaketu profesora Gála“, „Plaketu akademika Duba“ a „Plaketu akademika Havelku“ (autor všetkých je Milan Lukáč), ktorou vyjadrí jednotlivcom, inštitúciám a organizáciám poctu a poďakovanie za zásluhy v oblasti vzdelávania, pri rozvoji vedy a praxe, pri podpore činnosti fakulty v konkrétnom študijnom odbore alebo ako celku a šírení dobrého mena fakulty. Návrh na udelenie plakety prerokuje dekan vo Vedení fakulty.</a:t>
            </a:r>
            <a:br>
              <a:rPr lang="sk-SK" dirty="0" smtClean="0"/>
            </a:br>
            <a:r>
              <a:rPr lang="sk-SK" dirty="0" smtClean="0"/>
              <a:t/>
            </a:r>
            <a:br>
              <a:rPr lang="sk-SK" dirty="0" smtClean="0"/>
            </a:br>
            <a:r>
              <a:rPr lang="sk-SK" dirty="0" smtClean="0"/>
              <a:t>Doc. akad. sochár </a:t>
            </a:r>
            <a:r>
              <a:rPr lang="sk-SK" b="1" dirty="0" smtClean="0"/>
              <a:t>Milan Lukáč </a:t>
            </a:r>
            <a:r>
              <a:rPr lang="sk-SK" dirty="0" smtClean="0"/>
              <a:t>(* 29. 9.1962 Bojnice)</a:t>
            </a:r>
            <a:endParaRPr lang="sk-SK" dirty="0"/>
          </a:p>
        </p:txBody>
      </p:sp>
      <p:sp>
        <p:nvSpPr>
          <p:cNvPr id="4" name="Slide Number Placeholder 3"/>
          <p:cNvSpPr>
            <a:spLocks noGrp="1"/>
          </p:cNvSpPr>
          <p:nvPr>
            <p:ph type="sldNum" sz="quarter" idx="10"/>
          </p:nvPr>
        </p:nvSpPr>
        <p:spPr/>
        <p:txBody>
          <a:bodyPr/>
          <a:lstStyle/>
          <a:p>
            <a:fld id="{CF574EEA-57FA-4F05-878B-E1DC8E98581F}" type="slidenum">
              <a:rPr lang="en-GB" smtClean="0"/>
              <a:t>46</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47</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b="1" kern="1200" dirty="0" smtClean="0">
                <a:solidFill>
                  <a:schemeClr val="tx1"/>
                </a:solidFill>
                <a:effectLst/>
                <a:latin typeface="+mn-lt"/>
                <a:ea typeface="+mn-ea"/>
                <a:cs typeface="+mn-cs"/>
              </a:rPr>
              <a:t>1. miesto – 316 hlasov</a:t>
            </a:r>
            <a:endParaRPr lang="sk-SK"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Na averze medaily v centre kompozície sa nachádza dominujúci portrét biskupa oblečeného v biskupskom rúchu, v ktorom bol v roku 2008 na základe rozhodnutia svätej stolice v Ríme </a:t>
            </a:r>
            <a:r>
              <a:rPr lang="sk-SK" dirty="0" err="1" smtClean="0"/>
              <a:t>intronizovaný</a:t>
            </a:r>
            <a:r>
              <a:rPr lang="sk-SK" dirty="0" smtClean="0"/>
              <a:t>. Na hlave má biskupskú mitru a v ruke biskupskú palicu. V pozadí je umiestnená Bratislavská gréckokatolícka katedrála a po obvode je umiestnený údaj o medaile.</a:t>
            </a:r>
            <a:br>
              <a:rPr lang="sk-SK" dirty="0" smtClean="0"/>
            </a:br>
            <a:r>
              <a:rPr lang="sk-SK" dirty="0" smtClean="0"/>
              <a:t>Na reverze medaily dominuje jeho biskupský znak, v ktorom sa nachádzajú motívy zo svätého písma, ako i biblický text v aramejčine „MARANATHA!“ (v preklade PANE PRÍĎ!). Po obvode medaile je text 75 rokov života a rok 2025, kedy sa dožíva 75-ročného životného jubilea.</a:t>
            </a:r>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Akad. sochár </a:t>
            </a:r>
            <a:r>
              <a:rPr lang="sk-SK" b="1" dirty="0" smtClean="0"/>
              <a:t>Michal </a:t>
            </a:r>
            <a:r>
              <a:rPr lang="sk-SK" b="1" dirty="0" err="1" smtClean="0"/>
              <a:t>Gavula</a:t>
            </a:r>
            <a:r>
              <a:rPr lang="sk-SK" dirty="0" smtClean="0"/>
              <a:t> (13.3.1954 Vyšné Čabiny), držiteľ ceny patróna umelcov </a:t>
            </a:r>
            <a:r>
              <a:rPr lang="sk-SK" dirty="0" err="1" smtClean="0">
                <a:hlinkClick r:id="rId3" tooltip="Fra Angelico 2017"/>
              </a:rPr>
              <a:t>Fra</a:t>
            </a:r>
            <a:r>
              <a:rPr lang="sk-SK" dirty="0" smtClean="0">
                <a:hlinkClick r:id="rId3" tooltip="Fra Angelico 2017"/>
              </a:rPr>
              <a:t> </a:t>
            </a:r>
            <a:r>
              <a:rPr lang="sk-SK" dirty="0" err="1" smtClean="0">
                <a:hlinkClick r:id="rId3" tooltip="Fra Angelico 2017"/>
              </a:rPr>
              <a:t>Angelico</a:t>
            </a:r>
            <a:r>
              <a:rPr lang="sk-SK" dirty="0" smtClean="0">
                <a:hlinkClick r:id="rId3" tooltip="Fra Angelico 2017"/>
              </a:rPr>
              <a:t> 2017</a:t>
            </a: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48</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49</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Zdravica Milana </a:t>
            </a:r>
            <a:r>
              <a:rPr lang="sk-SK" dirty="0" err="1" smtClean="0"/>
              <a:t>Struhárika</a:t>
            </a:r>
            <a:r>
              <a:rPr lang="sk-SK" dirty="0" smtClean="0"/>
              <a:t>: </a:t>
            </a:r>
            <a:r>
              <a:rPr lang="sk-SK" i="1" dirty="0" smtClean="0"/>
              <a:t>„Keďže sa na dnešnom stretnutí nemôžem osobne zúčastniť, hoci by som rád, vyjadrujem poďakovanie za vydanie katalógu medailí Ing. Petrovi </a:t>
            </a:r>
            <a:r>
              <a:rPr lang="sk-SK" i="1" dirty="0" err="1" smtClean="0"/>
              <a:t>Kočvarovi</a:t>
            </a:r>
            <a:r>
              <a:rPr lang="sk-SK" i="1" dirty="0" smtClean="0"/>
              <a:t>, Mgr. Viliamovi Polákovi za krásne fotografie a taktiež všetkým, ktorí sa na jeho vydaní podieľali. S pozdravom Milan </a:t>
            </a:r>
            <a:r>
              <a:rPr lang="sk-SK" i="1" dirty="0" err="1" smtClean="0"/>
              <a:t>Struhárik</a:t>
            </a:r>
            <a:r>
              <a:rPr lang="sk-SK" i="1" dirty="0" smtClean="0"/>
              <a:t>“</a:t>
            </a:r>
          </a:p>
          <a:p>
            <a:endParaRPr lang="sk-SK" dirty="0" smtClean="0"/>
          </a:p>
          <a:p>
            <a:r>
              <a:rPr lang="sk-SK" dirty="0" smtClean="0"/>
              <a:t>K 90. výročiu narodenia výnimočnej osobnosti slovenského umenia, </a:t>
            </a:r>
            <a:br>
              <a:rPr lang="sk-SK" dirty="0" smtClean="0"/>
            </a:br>
            <a:r>
              <a:rPr lang="sk-SK" dirty="0" smtClean="0"/>
              <a:t>akad. sochára </a:t>
            </a:r>
            <a:r>
              <a:rPr lang="sk-SK" b="1" dirty="0" smtClean="0"/>
              <a:t>Milana </a:t>
            </a:r>
            <a:r>
              <a:rPr lang="sk-SK" b="1" dirty="0" err="1" smtClean="0"/>
              <a:t>Struhárika</a:t>
            </a:r>
            <a:r>
              <a:rPr lang="sk-SK" dirty="0" smtClean="0"/>
              <a:t> z Nového Mesta nad Váhom, vydal Medailérsky klub, </a:t>
            </a:r>
            <a:r>
              <a:rPr lang="sk-SK" dirty="0" err="1" smtClean="0"/>
              <a:t>o.z</a:t>
            </a:r>
            <a:r>
              <a:rPr lang="sk-SK" dirty="0" smtClean="0"/>
              <a:t>. v roku 2025 súpis/katalóg jeho medailí, vrátane vybraných diel z jeho sochárskej tvorby z bronzu a obľúbeného dreva: </a:t>
            </a:r>
            <a:br>
              <a:rPr lang="sk-SK" dirty="0" smtClean="0"/>
            </a:br>
            <a:r>
              <a:rPr lang="sk-SK" dirty="0" smtClean="0"/>
              <a:t>„</a:t>
            </a:r>
            <a:r>
              <a:rPr lang="sk-SK" b="1" dirty="0" smtClean="0"/>
              <a:t>Milan </a:t>
            </a:r>
            <a:r>
              <a:rPr lang="sk-SK" b="1" dirty="0" err="1" smtClean="0"/>
              <a:t>Struhárik</a:t>
            </a:r>
            <a:r>
              <a:rPr lang="sk-SK" b="1" dirty="0" smtClean="0"/>
              <a:t> medaily</a:t>
            </a:r>
            <a:r>
              <a:rPr lang="sk-SK" dirty="0" smtClean="0"/>
              <a:t>“</a:t>
            </a:r>
          </a:p>
          <a:p>
            <a:r>
              <a:rPr lang="sk-SK" dirty="0" smtClean="0"/>
              <a:t>Obsahuje </a:t>
            </a:r>
            <a:r>
              <a:rPr lang="en-US" dirty="0" smtClean="0"/>
              <a:t>81 </a:t>
            </a:r>
            <a:r>
              <a:rPr lang="sk-SK" dirty="0" smtClean="0"/>
              <a:t>zobrazených </a:t>
            </a:r>
            <a:r>
              <a:rPr lang="en-US" dirty="0" err="1" smtClean="0"/>
              <a:t>diel</a:t>
            </a:r>
            <a:r>
              <a:rPr lang="en-US" dirty="0" smtClean="0"/>
              <a:t> – </a:t>
            </a:r>
            <a:r>
              <a:rPr lang="en-US" dirty="0" err="1" smtClean="0"/>
              <a:t>medaily</a:t>
            </a:r>
            <a:r>
              <a:rPr lang="en-US" dirty="0" smtClean="0"/>
              <a:t>, busty, </a:t>
            </a:r>
            <a:r>
              <a:rPr lang="en-US" dirty="0" err="1" smtClean="0"/>
              <a:t>bronzové</a:t>
            </a:r>
            <a:r>
              <a:rPr lang="en-US" dirty="0" smtClean="0"/>
              <a:t> a </a:t>
            </a:r>
            <a:r>
              <a:rPr lang="en-US" dirty="0" err="1" smtClean="0"/>
              <a:t>drevené</a:t>
            </a:r>
            <a:r>
              <a:rPr lang="en-US" dirty="0" smtClean="0"/>
              <a:t> </a:t>
            </a:r>
            <a:r>
              <a:rPr lang="en-US" dirty="0" err="1" smtClean="0"/>
              <a:t>plastiky</a:t>
            </a:r>
            <a:endParaRPr lang="sk-SK" dirty="0" smtClean="0"/>
          </a:p>
          <a:p>
            <a:r>
              <a:rPr lang="sk-SK" i="1" dirty="0" smtClean="0"/>
              <a:t>Milan </a:t>
            </a:r>
            <a:r>
              <a:rPr lang="sk-SK" i="1" dirty="0" err="1" smtClean="0"/>
              <a:t>Struhárik</a:t>
            </a:r>
            <a:r>
              <a:rPr lang="sk-SK" i="1" dirty="0" smtClean="0"/>
              <a:t> sa preslávil najmä svojím jedinečným prístupom k drevu, ktoré považuje za svoje najvýznamnejšie umelecké médium.</a:t>
            </a:r>
            <a:r>
              <a:rPr lang="sk-SK" dirty="0" smtClean="0"/>
              <a:t> </a:t>
            </a:r>
            <a:br>
              <a:rPr lang="sk-SK" dirty="0" smtClean="0"/>
            </a:br>
            <a:r>
              <a:rPr lang="sk-SK" i="1" dirty="0" smtClean="0"/>
              <a:t>Aj keď medailérskej tvorbe sa venoval príležitostne, vytvoril dosť pozoruhodných medailí venovaných najmä svojmu kraju a jeho osobnostiam, ktoré ho svojím významom však prekračujú. Jeho medaily nie sú síce tak známe a rozšírené, sú však o to viac pútavé a zaslúžia si našu pozornosť. A práve preto má táto publikácia za cieľ zmapovať a priniesť verejnosti jeho výnimočnú medailérsku tvorbu.</a:t>
            </a:r>
          </a:p>
          <a:p>
            <a:endParaRPr lang="sk-SK" i="1" dirty="0" smtClean="0"/>
          </a:p>
          <a:p>
            <a:r>
              <a:rPr lang="sk-SK" sz="1200" b="1" kern="1200" dirty="0" smtClean="0">
                <a:solidFill>
                  <a:schemeClr val="tx1"/>
                </a:solidFill>
                <a:effectLst/>
                <a:latin typeface="+mn-lt"/>
                <a:ea typeface="+mn-ea"/>
                <a:cs typeface="+mn-cs"/>
              </a:rPr>
              <a:t>Narodil sa </a:t>
            </a:r>
            <a:r>
              <a:rPr lang="sk-SK" sz="1200" kern="1200" dirty="0" smtClean="0">
                <a:solidFill>
                  <a:schemeClr val="tx1"/>
                </a:solidFill>
                <a:effectLst/>
                <a:latin typeface="+mn-lt"/>
                <a:ea typeface="+mn-ea"/>
                <a:cs typeface="+mn-cs"/>
              </a:rPr>
              <a:t>18. marca 1935 </a:t>
            </a:r>
            <a:r>
              <a:rPr lang="sk-SK" sz="1200" b="1" kern="1200" dirty="0" smtClean="0">
                <a:solidFill>
                  <a:schemeClr val="tx1"/>
                </a:solidFill>
                <a:effectLst/>
                <a:latin typeface="+mn-lt"/>
                <a:ea typeface="+mn-ea"/>
                <a:cs typeface="+mn-cs"/>
              </a:rPr>
              <a:t>v Novom Meste nad Váhom</a:t>
            </a:r>
            <a:r>
              <a:rPr lang="sk-SK" sz="1200" kern="1200" dirty="0" smtClean="0">
                <a:solidFill>
                  <a:schemeClr val="tx1"/>
                </a:solidFill>
                <a:effectLst/>
                <a:latin typeface="+mn-lt"/>
                <a:ea typeface="+mn-ea"/>
                <a:cs typeface="+mn-cs"/>
              </a:rPr>
              <a:t>. V rokoch 1951 – 1955 </a:t>
            </a:r>
            <a:r>
              <a:rPr lang="sk-SK" sz="1200" b="1" kern="1200" dirty="0" smtClean="0">
                <a:solidFill>
                  <a:schemeClr val="tx1"/>
                </a:solidFill>
                <a:effectLst/>
                <a:latin typeface="+mn-lt"/>
                <a:ea typeface="+mn-ea"/>
                <a:cs typeface="+mn-cs"/>
              </a:rPr>
              <a:t>študoval na Vyššej škole umeleckého priemyslu v Bratislave, na oddelení rezbárstva</a:t>
            </a:r>
            <a:r>
              <a:rPr lang="sk-SK" sz="1200" kern="1200" dirty="0" smtClean="0">
                <a:solidFill>
                  <a:schemeClr val="tx1"/>
                </a:solidFill>
                <a:effectLst/>
                <a:latin typeface="+mn-lt"/>
                <a:ea typeface="+mn-ea"/>
                <a:cs typeface="+mn-cs"/>
              </a:rPr>
              <a:t> u Antona </a:t>
            </a:r>
            <a:r>
              <a:rPr lang="sk-SK" sz="1200" kern="1200" dirty="0" err="1" smtClean="0">
                <a:solidFill>
                  <a:schemeClr val="tx1"/>
                </a:solidFill>
                <a:effectLst/>
                <a:latin typeface="+mn-lt"/>
                <a:ea typeface="+mn-ea"/>
                <a:cs typeface="+mn-cs"/>
              </a:rPr>
              <a:t>Drexlera</a:t>
            </a:r>
            <a:r>
              <a:rPr lang="sk-SK" sz="1200" kern="1200" dirty="0" smtClean="0">
                <a:solidFill>
                  <a:schemeClr val="tx1"/>
                </a:solidFill>
                <a:effectLst/>
                <a:latin typeface="+mn-lt"/>
                <a:ea typeface="+mn-ea"/>
                <a:cs typeface="+mn-cs"/>
              </a:rPr>
              <a:t> a </a:t>
            </a:r>
            <a:r>
              <a:rPr lang="sk-SK" sz="1200" kern="1200" dirty="0" err="1" smtClean="0">
                <a:solidFill>
                  <a:schemeClr val="tx1"/>
                </a:solidFill>
                <a:effectLst/>
                <a:latin typeface="+mn-lt"/>
                <a:ea typeface="+mn-ea"/>
                <a:cs typeface="+mn-cs"/>
              </a:rPr>
              <a:t>Ludwika</a:t>
            </a:r>
            <a:r>
              <a:rPr lang="sk-SK" sz="1200" kern="1200" dirty="0" smtClean="0">
                <a:solidFill>
                  <a:schemeClr val="tx1"/>
                </a:solidFill>
                <a:effectLst/>
                <a:latin typeface="+mn-lt"/>
                <a:ea typeface="+mn-ea"/>
                <a:cs typeface="+mn-cs"/>
              </a:rPr>
              <a:t> </a:t>
            </a:r>
            <a:r>
              <a:rPr lang="sk-SK" sz="1200" kern="1200" dirty="0" err="1" smtClean="0">
                <a:solidFill>
                  <a:schemeClr val="tx1"/>
                </a:solidFill>
                <a:effectLst/>
                <a:latin typeface="+mn-lt"/>
                <a:ea typeface="+mn-ea"/>
                <a:cs typeface="+mn-cs"/>
              </a:rPr>
              <a:t>Korkoša</a:t>
            </a:r>
            <a:r>
              <a:rPr lang="sk-SK" sz="1200" kern="1200" dirty="0" smtClean="0">
                <a:solidFill>
                  <a:schemeClr val="tx1"/>
                </a:solidFill>
                <a:effectLst/>
                <a:latin typeface="+mn-lt"/>
                <a:ea typeface="+mn-ea"/>
                <a:cs typeface="+mn-cs"/>
              </a:rPr>
              <a:t> </a:t>
            </a:r>
            <a:r>
              <a:rPr lang="sk-SK" sz="1200" kern="1200" dirty="0" err="1" smtClean="0">
                <a:solidFill>
                  <a:schemeClr val="tx1"/>
                </a:solidFill>
                <a:effectLst/>
                <a:latin typeface="+mn-lt"/>
                <a:ea typeface="+mn-ea"/>
                <a:cs typeface="+mn-cs"/>
              </a:rPr>
              <a:t>a</a:t>
            </a:r>
            <a:r>
              <a:rPr lang="sk-SK" sz="1200" kern="1200" dirty="0" smtClean="0">
                <a:solidFill>
                  <a:schemeClr val="tx1"/>
                </a:solidFill>
                <a:effectLst/>
                <a:latin typeface="+mn-lt"/>
                <a:ea typeface="+mn-ea"/>
                <a:cs typeface="+mn-cs"/>
              </a:rPr>
              <a:t> v rokoch </a:t>
            </a:r>
            <a:r>
              <a:rPr lang="sk-SK" sz="1200" b="1" kern="1200" dirty="0" smtClean="0">
                <a:solidFill>
                  <a:schemeClr val="tx1"/>
                </a:solidFill>
                <a:effectLst/>
                <a:latin typeface="+mn-lt"/>
                <a:ea typeface="+mn-ea"/>
                <a:cs typeface="+mn-cs"/>
              </a:rPr>
              <a:t>1955 – 1961 na Vysokej škole umeleckého priemyslu v Prahe v ateliéri úžitkového sochárstva</a:t>
            </a:r>
            <a:r>
              <a:rPr lang="sk-SK" sz="1200" kern="1200" dirty="0" smtClean="0">
                <a:solidFill>
                  <a:schemeClr val="tx1"/>
                </a:solidFill>
                <a:effectLst/>
                <a:latin typeface="+mn-lt"/>
                <a:ea typeface="+mn-ea"/>
                <a:cs typeface="+mn-cs"/>
              </a:rPr>
              <a:t> u prof. </a:t>
            </a:r>
            <a:r>
              <a:rPr lang="sk-SK" sz="1200" kern="1200" dirty="0" err="1" smtClean="0">
                <a:solidFill>
                  <a:schemeClr val="tx1"/>
                </a:solidFill>
                <a:effectLst/>
                <a:latin typeface="+mn-lt"/>
                <a:ea typeface="+mn-ea"/>
                <a:cs typeface="+mn-cs"/>
              </a:rPr>
              <a:t>Josefa</a:t>
            </a:r>
            <a:r>
              <a:rPr lang="sk-SK" sz="1200" kern="1200" dirty="0" smtClean="0">
                <a:solidFill>
                  <a:schemeClr val="tx1"/>
                </a:solidFill>
                <a:effectLst/>
                <a:latin typeface="+mn-lt"/>
                <a:ea typeface="+mn-ea"/>
                <a:cs typeface="+mn-cs"/>
              </a:rPr>
              <a:t> Wagnera, prof. Jana </a:t>
            </a:r>
            <a:r>
              <a:rPr lang="sk-SK" sz="1200" kern="1200" dirty="0" err="1" smtClean="0">
                <a:solidFill>
                  <a:schemeClr val="tx1"/>
                </a:solidFill>
                <a:effectLst/>
                <a:latin typeface="+mn-lt"/>
                <a:ea typeface="+mn-ea"/>
                <a:cs typeface="+mn-cs"/>
              </a:rPr>
              <a:t>Kavana</a:t>
            </a:r>
            <a:r>
              <a:rPr lang="sk-SK" sz="1200" kern="1200" dirty="0" smtClean="0">
                <a:solidFill>
                  <a:schemeClr val="tx1"/>
                </a:solidFill>
                <a:effectLst/>
                <a:latin typeface="+mn-lt"/>
                <a:ea typeface="+mn-ea"/>
                <a:cs typeface="+mn-cs"/>
              </a:rPr>
              <a:t> a prof. Jana </a:t>
            </a:r>
            <a:r>
              <a:rPr lang="sk-SK" sz="1200" kern="1200" dirty="0" err="1" smtClean="0">
                <a:solidFill>
                  <a:schemeClr val="tx1"/>
                </a:solidFill>
                <a:effectLst/>
                <a:latin typeface="+mn-lt"/>
                <a:ea typeface="+mn-ea"/>
                <a:cs typeface="+mn-cs"/>
              </a:rPr>
              <a:t>Baucha</a:t>
            </a:r>
            <a:r>
              <a:rPr lang="sk-SK" sz="1200" kern="1200" dirty="0" smtClean="0">
                <a:solidFill>
                  <a:schemeClr val="tx1"/>
                </a:solidFill>
                <a:effectLst/>
                <a:latin typeface="+mn-lt"/>
                <a:ea typeface="+mn-ea"/>
                <a:cs typeface="+mn-cs"/>
              </a:rPr>
              <a:t>. </a:t>
            </a:r>
          </a:p>
          <a:p>
            <a:r>
              <a:rPr lang="sk-SK" sz="1200" b="1" kern="1200" dirty="0" err="1" smtClean="0">
                <a:solidFill>
                  <a:schemeClr val="tx1"/>
                </a:solidFill>
                <a:effectLst/>
                <a:latin typeface="+mn-lt"/>
                <a:ea typeface="+mn-ea"/>
                <a:cs typeface="+mn-cs"/>
              </a:rPr>
              <a:t>Struhárik</a:t>
            </a:r>
            <a:r>
              <a:rPr lang="sk-SK" sz="1200" b="1" kern="1200" dirty="0" smtClean="0">
                <a:solidFill>
                  <a:schemeClr val="tx1"/>
                </a:solidFill>
                <a:effectLst/>
                <a:latin typeface="+mn-lt"/>
                <a:ea typeface="+mn-ea"/>
                <a:cs typeface="+mn-cs"/>
              </a:rPr>
              <a:t> pôsobil celý svoj profesijný umelecký život v </a:t>
            </a:r>
            <a:r>
              <a:rPr lang="sk-SK" sz="1200" b="1" kern="1200" dirty="0" err="1" smtClean="0">
                <a:solidFill>
                  <a:schemeClr val="tx1"/>
                </a:solidFill>
                <a:effectLst/>
                <a:latin typeface="+mn-lt"/>
                <a:ea typeface="+mn-ea"/>
                <a:cs typeface="+mn-cs"/>
              </a:rPr>
              <a:t>neodlučne</a:t>
            </a:r>
            <a:r>
              <a:rPr lang="sk-SK" sz="1200" b="1" kern="1200" dirty="0" smtClean="0">
                <a:solidFill>
                  <a:schemeClr val="tx1"/>
                </a:solidFill>
                <a:effectLst/>
                <a:latin typeface="+mn-lt"/>
                <a:ea typeface="+mn-ea"/>
                <a:cs typeface="+mn-cs"/>
              </a:rPr>
              <a:t> spätom rodnom Novom Meste nad Váhom, venujúc sa pedagogickej činnosti a sochárskej, ale i medailérskej tvorbe. </a:t>
            </a:r>
          </a:p>
          <a:p>
            <a:r>
              <a:rPr lang="sk-SK" sz="1200" b="1" dirty="0" smtClean="0">
                <a:solidFill>
                  <a:srgbClr val="736239"/>
                </a:solidFill>
                <a:latin typeface="Minion Pro" pitchFamily="18" charset="0"/>
              </a:rPr>
              <a:t>V roku 1963 založil po svojom návrate do rodného mesta po štúdiách v Prahe výtvarný odbor v novomestskej Ľudovej škole umenia, dnes Základnej umeleckej škole Juraja </a:t>
            </a:r>
            <a:r>
              <a:rPr lang="sk-SK" sz="1200" b="1" dirty="0" err="1" smtClean="0">
                <a:solidFill>
                  <a:srgbClr val="736239"/>
                </a:solidFill>
                <a:latin typeface="Minion Pro" pitchFamily="18" charset="0"/>
              </a:rPr>
              <a:t>Kréna</a:t>
            </a:r>
            <a:r>
              <a:rPr lang="sk-SK" sz="1200" b="1" dirty="0" smtClean="0">
                <a:solidFill>
                  <a:srgbClr val="736239"/>
                </a:solidFill>
                <a:latin typeface="Minion Pro" pitchFamily="18" charset="0"/>
              </a:rPr>
              <a:t> v Novom Meste nad Váhom, kde zároveň</a:t>
            </a:r>
          </a:p>
          <a:p>
            <a:r>
              <a:rPr lang="sk-SK" sz="1200" b="1" dirty="0" smtClean="0">
                <a:solidFill>
                  <a:srgbClr val="736239"/>
                </a:solidFill>
                <a:latin typeface="Minion Pro" pitchFamily="18" charset="0"/>
              </a:rPr>
              <a:t>v rokoch 1963-1980 a 1991-2007 pôsobil ako pedagóg. V roku 1984 bol spoluzakladateľom iniciatívy výtvarné Návraty do Nového Mesta nad Váhom, ktorá sa po 40 rokoch v jubilejnom roku 2024 rozrástla na 70 vystavujúcich členov so vzťahom a spojitosťou k tomuto mestu. Bol iniciátorom vzniku Galérie Petra Matejku v Novom Meste nad Váhom (2006). Stál i pri zakladaní Galérie M. A. Bazovského v Trenčíne.</a:t>
            </a:r>
          </a:p>
          <a:p>
            <a:endParaRPr lang="sk-SK" sz="1200" b="1" dirty="0" smtClean="0">
              <a:solidFill>
                <a:srgbClr val="736239"/>
              </a:solidFill>
              <a:latin typeface="Minion Pro" pitchFamily="18" charset="0"/>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50</a:t>
            </a:fld>
            <a:endParaRPr lang="en-GB" dirty="0"/>
          </a:p>
        </p:txBody>
      </p:sp>
    </p:spTree>
    <p:extLst>
      <p:ext uri="{BB962C8B-B14F-4D97-AF65-F5344CB8AC3E}">
        <p14:creationId xmlns:p14="http://schemas.microsoft.com/office/powerpoint/2010/main" val="12148477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sz="1200" b="1" dirty="0" smtClean="0">
              <a:solidFill>
                <a:srgbClr val="736239"/>
              </a:solidFill>
              <a:latin typeface="Minion Pro" pitchFamily="18" charset="0"/>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51</a:t>
            </a:fld>
            <a:endParaRPr lang="en-GB" dirty="0"/>
          </a:p>
        </p:txBody>
      </p:sp>
    </p:spTree>
    <p:extLst>
      <p:ext uri="{BB962C8B-B14F-4D97-AF65-F5344CB8AC3E}">
        <p14:creationId xmlns:p14="http://schemas.microsoft.com/office/powerpoint/2010/main" val="121484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5</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1. miesto</a:t>
            </a: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M</a:t>
            </a:r>
            <a:r>
              <a:rPr lang="en-GB" dirty="0" err="1" smtClean="0"/>
              <a:t>edailou</a:t>
            </a:r>
            <a:r>
              <a:rPr lang="en-GB" dirty="0" smtClean="0"/>
              <a:t> </a:t>
            </a:r>
            <a:r>
              <a:rPr lang="en-GB" dirty="0" err="1" smtClean="0"/>
              <a:t>vychádzajúcej</a:t>
            </a:r>
            <a:r>
              <a:rPr lang="en-GB" dirty="0" smtClean="0"/>
              <a:t> z </a:t>
            </a:r>
            <a:r>
              <a:rPr lang="en-GB" dirty="0" err="1" smtClean="0"/>
              <a:t>našich</a:t>
            </a:r>
            <a:r>
              <a:rPr lang="en-GB" dirty="0" smtClean="0"/>
              <a:t> </a:t>
            </a:r>
            <a:r>
              <a:rPr lang="en-GB" dirty="0" err="1" smtClean="0"/>
              <a:t>dávnych</a:t>
            </a:r>
            <a:r>
              <a:rPr lang="en-GB" dirty="0" smtClean="0"/>
              <a:t> </a:t>
            </a:r>
            <a:r>
              <a:rPr lang="en-GB" dirty="0" err="1" smtClean="0"/>
              <a:t>tradícií</a:t>
            </a:r>
            <a:r>
              <a:rPr lang="en-GB" dirty="0" smtClean="0"/>
              <a:t> je </a:t>
            </a:r>
            <a:r>
              <a:rPr lang="en-GB" dirty="0" err="1" smtClean="0"/>
              <a:t>Včelárske</a:t>
            </a:r>
            <a:r>
              <a:rPr lang="en-GB" dirty="0" smtClean="0"/>
              <a:t> </a:t>
            </a:r>
            <a:r>
              <a:rPr lang="en-GB" dirty="0" err="1" smtClean="0"/>
              <a:t>dedičstvo</a:t>
            </a:r>
            <a:r>
              <a:rPr lang="en-GB" dirty="0" smtClean="0"/>
              <a:t> pre </a:t>
            </a:r>
            <a:r>
              <a:rPr lang="en-GB" dirty="0" err="1" smtClean="0"/>
              <a:t>Strednú</a:t>
            </a:r>
            <a:r>
              <a:rPr lang="en-GB" dirty="0" smtClean="0"/>
              <a:t> </a:t>
            </a:r>
            <a:r>
              <a:rPr lang="en-GB" dirty="0" err="1" smtClean="0"/>
              <a:t>odbornú</a:t>
            </a:r>
            <a:r>
              <a:rPr lang="en-GB" dirty="0" smtClean="0"/>
              <a:t> </a:t>
            </a:r>
            <a:r>
              <a:rPr lang="en-GB" dirty="0" err="1" smtClean="0"/>
              <a:t>školu</a:t>
            </a:r>
            <a:r>
              <a:rPr lang="en-GB" dirty="0" smtClean="0"/>
              <a:t> pod </a:t>
            </a:r>
            <a:r>
              <a:rPr lang="en-GB" dirty="0" err="1" smtClean="0"/>
              <a:t>Bánosom</a:t>
            </a:r>
            <a:r>
              <a:rPr lang="en-GB" dirty="0" smtClean="0"/>
              <a:t> a </a:t>
            </a:r>
            <a:r>
              <a:rPr lang="en-GB" dirty="0" err="1" smtClean="0"/>
              <a:t>banskobystrických</a:t>
            </a:r>
            <a:r>
              <a:rPr lang="en-GB" dirty="0" smtClean="0"/>
              <a:t> </a:t>
            </a:r>
            <a:r>
              <a:rPr lang="en-GB" dirty="0" err="1" smtClean="0"/>
              <a:t>numizmatikov</a:t>
            </a:r>
            <a:r>
              <a:rPr lang="en-GB" dirty="0" smtClean="0"/>
              <a:t>. </a:t>
            </a:r>
            <a:r>
              <a:rPr lang="en-GB" dirty="0" err="1" smtClean="0"/>
              <a:t>Ich</a:t>
            </a:r>
            <a:r>
              <a:rPr lang="en-GB" dirty="0" smtClean="0"/>
              <a:t> </a:t>
            </a:r>
            <a:r>
              <a:rPr lang="en-GB" dirty="0" err="1" smtClean="0"/>
              <a:t>medaila</a:t>
            </a:r>
            <a:r>
              <a:rPr lang="en-GB" dirty="0" smtClean="0"/>
              <a:t> </a:t>
            </a:r>
            <a:r>
              <a:rPr lang="en-GB" dirty="0" err="1" smtClean="0"/>
              <a:t>vznikla</a:t>
            </a:r>
            <a:r>
              <a:rPr lang="en-GB" dirty="0" smtClean="0"/>
              <a:t> </a:t>
            </a:r>
            <a:r>
              <a:rPr lang="en-GB" dirty="0" err="1" smtClean="0"/>
              <a:t>za</a:t>
            </a:r>
            <a:r>
              <a:rPr lang="en-GB" dirty="0" smtClean="0"/>
              <a:t> </a:t>
            </a:r>
            <a:r>
              <a:rPr lang="en-GB" dirty="0" err="1" smtClean="0"/>
              <a:t>účelom</a:t>
            </a:r>
            <a:r>
              <a:rPr lang="en-GB" dirty="0" smtClean="0"/>
              <a:t> </a:t>
            </a:r>
            <a:r>
              <a:rPr lang="en-GB" dirty="0" err="1" smtClean="0"/>
              <a:t>vyjadrenia</a:t>
            </a:r>
            <a:r>
              <a:rPr lang="en-GB" dirty="0" smtClean="0"/>
              <a:t> </a:t>
            </a:r>
            <a:r>
              <a:rPr lang="en-GB" dirty="0" err="1" smtClean="0"/>
              <a:t>úcty</a:t>
            </a:r>
            <a:r>
              <a:rPr lang="en-GB" dirty="0" smtClean="0"/>
              <a:t> </a:t>
            </a:r>
            <a:r>
              <a:rPr lang="en-GB" dirty="0" err="1" smtClean="0"/>
              <a:t>včelárom</a:t>
            </a:r>
            <a:r>
              <a:rPr lang="en-GB" dirty="0" smtClean="0"/>
              <a:t>. </a:t>
            </a:r>
            <a:r>
              <a:rPr lang="en-GB" dirty="0" err="1" smtClean="0"/>
              <a:t>Numizmatici</a:t>
            </a:r>
            <a:r>
              <a:rPr lang="en-GB" dirty="0" smtClean="0"/>
              <a:t> </a:t>
            </a:r>
            <a:r>
              <a:rPr lang="en-GB" dirty="0" err="1" smtClean="0"/>
              <a:t>spolu</a:t>
            </a:r>
            <a:r>
              <a:rPr lang="en-GB" dirty="0" smtClean="0"/>
              <a:t> so </a:t>
            </a:r>
            <a:r>
              <a:rPr lang="en-GB" dirty="0" err="1" smtClean="0"/>
              <a:t>včelármi</a:t>
            </a:r>
            <a:r>
              <a:rPr lang="en-GB" dirty="0" smtClean="0"/>
              <a:t> </a:t>
            </a:r>
            <a:r>
              <a:rPr lang="en-GB" dirty="0" err="1" smtClean="0"/>
              <a:t>oslovili</a:t>
            </a:r>
            <a:r>
              <a:rPr lang="en-GB" dirty="0" smtClean="0"/>
              <a:t> </a:t>
            </a:r>
            <a:r>
              <a:rPr lang="en-GB" dirty="0" err="1" smtClean="0"/>
              <a:t>na</a:t>
            </a:r>
            <a:r>
              <a:rPr lang="en-GB" dirty="0" smtClean="0"/>
              <a:t> </a:t>
            </a:r>
            <a:r>
              <a:rPr lang="en-GB" dirty="0" err="1" smtClean="0"/>
              <a:t>spoluprácu</a:t>
            </a:r>
            <a:r>
              <a:rPr lang="en-GB" dirty="0" smtClean="0"/>
              <a:t> </a:t>
            </a:r>
            <a:r>
              <a:rPr lang="en-GB" dirty="0" err="1" smtClean="0"/>
              <a:t>kremnického</a:t>
            </a:r>
            <a:r>
              <a:rPr lang="en-GB" dirty="0" smtClean="0"/>
              <a:t> </a:t>
            </a:r>
            <a:r>
              <a:rPr lang="en-GB" dirty="0" err="1" smtClean="0"/>
              <a:t>medailéra</a:t>
            </a:r>
            <a:r>
              <a:rPr lang="en-GB" dirty="0" smtClean="0"/>
              <a:t> </a:t>
            </a:r>
            <a:r>
              <a:rPr lang="en-GB" dirty="0" err="1" smtClean="0"/>
              <a:t>Milana</a:t>
            </a:r>
            <a:r>
              <a:rPr lang="en-GB" dirty="0" smtClean="0"/>
              <a:t> </a:t>
            </a:r>
            <a:r>
              <a:rPr lang="en-GB" dirty="0" err="1" smtClean="0"/>
              <a:t>Kožucha</a:t>
            </a:r>
            <a:r>
              <a:rPr lang="en-GB" dirty="0" smtClean="0"/>
              <a:t>, </a:t>
            </a:r>
            <a:r>
              <a:rPr lang="en-GB" dirty="0" err="1" smtClean="0"/>
              <a:t>ktorý</a:t>
            </a:r>
            <a:r>
              <a:rPr lang="en-GB" dirty="0" smtClean="0"/>
              <a:t> </a:t>
            </a:r>
            <a:r>
              <a:rPr lang="en-GB" dirty="0" err="1" smtClean="0"/>
              <a:t>po</a:t>
            </a:r>
            <a:r>
              <a:rPr lang="en-GB" dirty="0" smtClean="0"/>
              <a:t> </a:t>
            </a:r>
            <a:r>
              <a:rPr lang="en-GB" dirty="0" err="1" smtClean="0"/>
              <a:t>krátkom</a:t>
            </a:r>
            <a:r>
              <a:rPr lang="en-GB" dirty="0" smtClean="0"/>
              <a:t> </a:t>
            </a:r>
            <a:r>
              <a:rPr lang="en-GB" dirty="0" err="1" smtClean="0"/>
              <a:t>štúdiu</a:t>
            </a:r>
            <a:r>
              <a:rPr lang="en-GB" dirty="0" smtClean="0"/>
              <a:t> </a:t>
            </a:r>
            <a:r>
              <a:rPr lang="en-GB" dirty="0" err="1" smtClean="0"/>
              <a:t>podkladov</a:t>
            </a:r>
            <a:r>
              <a:rPr lang="en-GB" dirty="0" smtClean="0"/>
              <a:t> </a:t>
            </a:r>
            <a:r>
              <a:rPr lang="en-GB" dirty="0" err="1" smtClean="0"/>
              <a:t>na</a:t>
            </a:r>
            <a:r>
              <a:rPr lang="en-GB" dirty="0" smtClean="0"/>
              <a:t> </a:t>
            </a:r>
            <a:r>
              <a:rPr lang="en-GB" dirty="0" err="1" smtClean="0"/>
              <a:t>Slovenskej</a:t>
            </a:r>
            <a:r>
              <a:rPr lang="en-GB" dirty="0" smtClean="0"/>
              <a:t> </a:t>
            </a:r>
            <a:r>
              <a:rPr lang="en-GB" dirty="0" err="1" smtClean="0"/>
              <a:t>poľnohospodárskej</a:t>
            </a:r>
            <a:r>
              <a:rPr lang="en-GB" dirty="0" smtClean="0"/>
              <a:t> </a:t>
            </a:r>
            <a:r>
              <a:rPr lang="en-GB" dirty="0" err="1" smtClean="0"/>
              <a:t>univerzite</a:t>
            </a:r>
            <a:r>
              <a:rPr lang="en-GB" dirty="0" smtClean="0"/>
              <a:t> v Nitre </a:t>
            </a:r>
            <a:r>
              <a:rPr lang="en-GB" dirty="0" err="1" smtClean="0"/>
              <a:t>vytvoril</a:t>
            </a:r>
            <a:r>
              <a:rPr lang="en-GB" dirty="0" smtClean="0"/>
              <a:t> </a:t>
            </a:r>
            <a:r>
              <a:rPr lang="en-GB" dirty="0" err="1" smtClean="0"/>
              <a:t>nádhernú</a:t>
            </a:r>
            <a:r>
              <a:rPr lang="en-GB" dirty="0" smtClean="0"/>
              <a:t> </a:t>
            </a:r>
            <a:r>
              <a:rPr lang="en-GB" dirty="0" err="1" smtClean="0"/>
              <a:t>medailu</a:t>
            </a:r>
            <a:r>
              <a:rPr lang="en-GB" dirty="0" smtClean="0"/>
              <a:t> </a:t>
            </a:r>
            <a:r>
              <a:rPr lang="en-GB" dirty="0" err="1" smtClean="0"/>
              <a:t>plnú</a:t>
            </a:r>
            <a:r>
              <a:rPr lang="en-GB" dirty="0" smtClean="0"/>
              <a:t> </a:t>
            </a:r>
            <a:r>
              <a:rPr lang="en-GB" dirty="0" err="1" smtClean="0"/>
              <a:t>symbolov</a:t>
            </a:r>
            <a:r>
              <a:rPr lang="en-GB" dirty="0" smtClean="0"/>
              <a:t> a </a:t>
            </a:r>
            <a:r>
              <a:rPr lang="en-GB" dirty="0" err="1" smtClean="0"/>
              <a:t>alegórií</a:t>
            </a:r>
            <a:r>
              <a:rPr lang="en-GB" dirty="0" smtClean="0"/>
              <a:t>.</a:t>
            </a:r>
            <a:r>
              <a:rPr lang="sk-SK"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sk-SK" sz="1200" kern="1200" dirty="0" smtClean="0">
                <a:solidFill>
                  <a:schemeClr val="tx1"/>
                </a:solidFill>
                <a:effectLst/>
                <a:latin typeface="+mn-lt"/>
                <a:ea typeface="+mn-ea"/>
                <a:cs typeface="+mn-cs"/>
              </a:rPr>
              <a:t>Medaila je určená tiež pre včelárov k oceneniu ich celoživotnej včelárskej práce, pretože „nie je umením sa stať včelárom, ale v tom vytrvať“.</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52</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53</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54</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1" dirty="0" smtClean="0">
                <a:solidFill>
                  <a:srgbClr val="736239"/>
                </a:solidFill>
                <a:latin typeface="Minion Pro" pitchFamily="18" charset="0"/>
              </a:rPr>
              <a:t>Martin Zobek z Kremnice z projektu Tall Tunes</a:t>
            </a:r>
            <a:r>
              <a:rPr lang="pl-PL" sz="1200" b="1" baseline="0" dirty="0" smtClean="0">
                <a:solidFill>
                  <a:srgbClr val="736239"/>
                </a:solidFill>
                <a:latin typeface="Minion Pro" pitchFamily="18" charset="0"/>
              </a:rPr>
              <a:t> vytvoril pre nás túto krásnu Medailérsku hymnu, ktorú Vám predstavujeme vo verejnej </a:t>
            </a:r>
            <a:r>
              <a:rPr lang="pl-PL" sz="1200" b="1" baseline="0" dirty="0" smtClean="0">
                <a:solidFill>
                  <a:srgbClr val="736239"/>
                </a:solidFill>
                <a:latin typeface="Minion Pro" pitchFamily="18" charset="0"/>
              </a:rPr>
              <a:t>premiére</a:t>
            </a:r>
            <a:endParaRPr lang="sk-SK" sz="1200" b="1" dirty="0" smtClean="0">
              <a:solidFill>
                <a:srgbClr val="736239"/>
              </a:solidFill>
              <a:latin typeface="Minion Pro" pitchFamily="18" charset="0"/>
            </a:endParaRPr>
          </a:p>
          <a:p>
            <a:endParaRPr lang="sk-SK" dirty="0" smtClean="0"/>
          </a:p>
          <a:p>
            <a:r>
              <a:rPr lang="sk-SK" dirty="0" smtClean="0"/>
              <a:t>Pieseň nájdete na jeho </a:t>
            </a:r>
            <a:r>
              <a:rPr lang="sk-SK" dirty="0" err="1" smtClean="0"/>
              <a:t>playliste</a:t>
            </a:r>
            <a:r>
              <a:rPr lang="sk-SK" dirty="0" smtClean="0"/>
              <a:t> na </a:t>
            </a:r>
            <a:r>
              <a:rPr lang="sk-SK" dirty="0" err="1" smtClean="0"/>
              <a:t>Spotify</a:t>
            </a:r>
            <a:r>
              <a:rPr lang="sk-SK" dirty="0" smtClean="0"/>
              <a:t> alebo na </a:t>
            </a:r>
            <a:r>
              <a:rPr lang="sk-SK" dirty="0" err="1" smtClean="0"/>
              <a:t>Youtube</a:t>
            </a:r>
            <a:endParaRPr lang="sk-SK" dirty="0" smtClean="0"/>
          </a:p>
          <a:p>
            <a:r>
              <a:rPr lang="sk-SK" dirty="0" smtClean="0"/>
              <a:t>https://www.youtube.com/@TALL_TUNES/</a:t>
            </a:r>
            <a:endParaRPr lang="sk-SK" sz="1200" b="1" dirty="0" smtClean="0">
              <a:solidFill>
                <a:srgbClr val="736239"/>
              </a:solidFill>
              <a:latin typeface="Minion Pro" pitchFamily="18" charset="0"/>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55</a:t>
            </a:fld>
            <a:endParaRPr lang="en-GB" dirty="0"/>
          </a:p>
        </p:txBody>
      </p:sp>
    </p:spTree>
    <p:extLst>
      <p:ext uri="{BB962C8B-B14F-4D97-AF65-F5344CB8AC3E}">
        <p14:creationId xmlns:p14="http://schemas.microsoft.com/office/powerpoint/2010/main" val="1214847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6225" indent="-276225"/>
            <a:r>
              <a:rPr lang="sk-SK" sz="1200" dirty="0" smtClean="0">
                <a:latin typeface="Oranda BT" pitchFamily="18" charset="0"/>
              </a:rPr>
              <a:t>Verím, že ste si aj Vy dnes našli svoju obľúbenú medailu a prípadne sa aj niečo zaujímavé dozvedeli. </a:t>
            </a:r>
          </a:p>
          <a:p>
            <a:pPr marL="276225" indent="-276225"/>
            <a:endParaRPr lang="sk-SK" sz="1200" dirty="0" smtClean="0">
              <a:latin typeface="Oranda BT" pitchFamily="18" charset="0"/>
            </a:endParaRPr>
          </a:p>
          <a:p>
            <a:pPr marL="276225" indent="-276225"/>
            <a:r>
              <a:rPr lang="sk-SK" sz="1200" dirty="0" smtClean="0">
                <a:latin typeface="Oranda BT" pitchFamily="18" charset="0"/>
              </a:rPr>
              <a:t>Tiež dúfam, aj takéto aktivity ako ocenenie Medaila roka pomôžu v propagácii a podpore medailérstva, rozšíri sa okruh záujemcov, zadávateľov a tvorcov, podporí sa vznik ďalších krásnych medailí</a:t>
            </a:r>
          </a:p>
          <a:p>
            <a:pPr marL="276225" indent="-276225"/>
            <a:endParaRPr lang="sk-SK" sz="1200" dirty="0" smtClean="0">
              <a:latin typeface="Oranda BT" pitchFamily="18" charset="0"/>
            </a:endParaRPr>
          </a:p>
          <a:p>
            <a:pPr marL="276225" indent="-276225"/>
            <a:r>
              <a:rPr lang="sk-SK" sz="1200" dirty="0" smtClean="0">
                <a:latin typeface="Oranda BT" pitchFamily="18" charset="0"/>
              </a:rPr>
              <a:t>Vďaka za pozornosť!</a:t>
            </a:r>
          </a:p>
          <a:p>
            <a:pPr marL="276225" indent="-276225"/>
            <a:endParaRPr lang="sk-SK" sz="1200" dirty="0" smtClean="0">
              <a:latin typeface="Oranda BT" pitchFamily="18" charset="0"/>
            </a:endParaRPr>
          </a:p>
          <a:p>
            <a:pPr marL="276225" indent="-276225"/>
            <a:r>
              <a:rPr lang="sk-SK" sz="1200" dirty="0" smtClean="0">
                <a:latin typeface="Oranda BT" pitchFamily="18" charset="0"/>
              </a:rPr>
              <a:t>A ak môžem predsa len trošku využiť Vašu pozornosť, dovolím si apelovať na Vás, ak by ste mali tú možnosť alebo vedeli nejako pomôcť slovenskému medailérstvu – pomôžte! </a:t>
            </a:r>
            <a:r>
              <a:rPr lang="sk-SK" sz="1200" dirty="0" smtClean="0">
                <a:latin typeface="Oranda BT" pitchFamily="18" charset="0"/>
                <a:sym typeface="Wingdings" pitchFamily="2" charset="2"/>
              </a:rPr>
              <a:t></a:t>
            </a:r>
            <a:endParaRPr lang="sk-SK" sz="1200" dirty="0" smtClean="0">
              <a:latin typeface="Oranda BT" pitchFamily="18" charset="0"/>
            </a:endParaRPr>
          </a:p>
        </p:txBody>
      </p:sp>
      <p:sp>
        <p:nvSpPr>
          <p:cNvPr id="4" name="Slide Number Placeholder 3"/>
          <p:cNvSpPr>
            <a:spLocks noGrp="1"/>
          </p:cNvSpPr>
          <p:nvPr>
            <p:ph type="sldNum" sz="quarter" idx="10"/>
          </p:nvPr>
        </p:nvSpPr>
        <p:spPr/>
        <p:txBody>
          <a:bodyPr/>
          <a:lstStyle/>
          <a:p>
            <a:fld id="{CF574EEA-57FA-4F05-878B-E1DC8E98581F}" type="slidenum">
              <a:rPr lang="en-GB" smtClean="0"/>
              <a:t>56</a:t>
            </a:fld>
            <a:endParaRPr lang="en-GB" dirty="0"/>
          </a:p>
        </p:txBody>
      </p:sp>
    </p:spTree>
    <p:extLst>
      <p:ext uri="{BB962C8B-B14F-4D97-AF65-F5344CB8AC3E}">
        <p14:creationId xmlns:p14="http://schemas.microsoft.com/office/powerpoint/2010/main" val="1214847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6</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sk-SK" sz="1200" b="0" u="none" dirty="0" smtClean="0">
                <a:latin typeface="Oranda BT" pitchFamily="18" charset="0"/>
              </a:rPr>
              <a:t>Aktivity Medailérskeho klubu sú vykonávané na nekomerčnej báze,</a:t>
            </a:r>
            <a:r>
              <a:rPr lang="sk-SK" sz="1200" b="0" u="none" baseline="0" dirty="0" smtClean="0">
                <a:latin typeface="Oranda BT" pitchFamily="18" charset="0"/>
              </a:rPr>
              <a:t> doteraz vec nadšenia a bez odmeny, svojpomocne, ale </a:t>
            </a:r>
            <a:r>
              <a:rPr lang="sk-SK" sz="1200" b="0" u="none" dirty="0" smtClean="0">
                <a:latin typeface="Oranda BT" pitchFamily="18" charset="0"/>
              </a:rPr>
              <a:t>závisia od</a:t>
            </a:r>
            <a:endParaRPr lang="sk-SK" sz="1200" u="sng" dirty="0" smtClean="0">
              <a:latin typeface="Oranda BT" pitchFamily="18" charset="0"/>
            </a:endParaRPr>
          </a:p>
          <a:p>
            <a:pPr marL="342900" indent="-342900" algn="ctr">
              <a:buFontTx/>
              <a:buChar char="-"/>
            </a:pPr>
            <a:r>
              <a:rPr lang="sk-SK" sz="1200" u="sng" dirty="0" smtClean="0">
                <a:latin typeface="Oranda BT" pitchFamily="18" charset="0"/>
              </a:rPr>
              <a:t>od spolupráce s ostatnými subjektmi,</a:t>
            </a:r>
          </a:p>
          <a:p>
            <a:pPr marL="342900" indent="-342900" algn="ctr">
              <a:buFontTx/>
              <a:buChar char="-"/>
            </a:pPr>
            <a:r>
              <a:rPr lang="sk-SK" sz="1200" u="sng" dirty="0" smtClean="0">
                <a:latin typeface="Oranda BT" pitchFamily="18" charset="0"/>
              </a:rPr>
              <a:t>finančného krytia (vlastné financovanie)</a:t>
            </a:r>
          </a:p>
          <a:p>
            <a:pPr marL="342900" indent="-342900" algn="ctr">
              <a:buFontTx/>
              <a:buChar char="-"/>
            </a:pPr>
            <a:endParaRPr lang="sk-SK" sz="1200" u="sng" dirty="0" smtClean="0">
              <a:latin typeface="Oranda BT" pitchFamily="18" charset="0"/>
            </a:endParaRPr>
          </a:p>
          <a:p>
            <a:pPr marL="342900" indent="-342900" algn="ctr">
              <a:buFontTx/>
              <a:buChar char="-"/>
            </a:pPr>
            <a:r>
              <a:rPr lang="sk-SK" sz="1200" u="none" dirty="0" smtClean="0">
                <a:latin typeface="Oranda BT" pitchFamily="18" charset="0"/>
              </a:rPr>
              <a:t>Ako sa ale ukazuje,</a:t>
            </a:r>
            <a:r>
              <a:rPr lang="sk-SK" sz="1200" u="none" baseline="0" dirty="0" smtClean="0">
                <a:latin typeface="Oranda BT" pitchFamily="18" charset="0"/>
              </a:rPr>
              <a:t> je to časovo a finančne náročné, kryté z vlastných zdrojov, avšak pre budeme potrebovať niektoré činnosti delegovať na tretie strany a dodávateľov, čo znamená </a:t>
            </a:r>
            <a:endParaRPr lang="sk-SK" sz="1200" u="none" dirty="0" smtClean="0">
              <a:latin typeface="Oranda BT" pitchFamily="18" charset="0"/>
            </a:endParaRPr>
          </a:p>
          <a:p>
            <a:pPr marL="342900" indent="-342900" algn="ctr">
              <a:buFontTx/>
              <a:buChar char="-"/>
            </a:pPr>
            <a:r>
              <a:rPr lang="en-GB" dirty="0" smtClean="0"/>
              <a:t>od </a:t>
            </a:r>
            <a:r>
              <a:rPr lang="en-GB" u="sng" dirty="0" err="1" smtClean="0">
                <a:effectLst/>
              </a:rPr>
              <a:t>spolupráce</a:t>
            </a:r>
            <a:r>
              <a:rPr lang="en-GB" u="sng" dirty="0" smtClean="0">
                <a:effectLst/>
              </a:rPr>
              <a:t> </a:t>
            </a:r>
            <a:r>
              <a:rPr lang="en-GB" dirty="0" smtClean="0"/>
              <a:t>s </a:t>
            </a:r>
            <a:r>
              <a:rPr lang="en-GB" dirty="0" err="1" smtClean="0"/>
              <a:t>ostatnými</a:t>
            </a:r>
            <a:r>
              <a:rPr lang="en-GB" dirty="0" smtClean="0"/>
              <a:t> </a:t>
            </a:r>
            <a:r>
              <a:rPr lang="en-GB" dirty="0" err="1" smtClean="0"/>
              <a:t>subjektami</a:t>
            </a:r>
            <a:r>
              <a:rPr lang="en-GB" dirty="0" smtClean="0"/>
              <a:t>, </a:t>
            </a:r>
            <a:r>
              <a:rPr lang="en-GB" dirty="0" err="1" smtClean="0"/>
              <a:t>nie</a:t>
            </a:r>
            <a:r>
              <a:rPr lang="en-GB" dirty="0" smtClean="0"/>
              <a:t> je v </a:t>
            </a:r>
            <a:r>
              <a:rPr lang="en-GB" dirty="0" err="1" smtClean="0"/>
              <a:t>našich</a:t>
            </a:r>
            <a:r>
              <a:rPr lang="en-GB" dirty="0" smtClean="0"/>
              <a:t> </a:t>
            </a:r>
            <a:r>
              <a:rPr lang="en-GB" dirty="0" err="1" smtClean="0"/>
              <a:t>silách</a:t>
            </a:r>
            <a:r>
              <a:rPr lang="en-GB" dirty="0" smtClean="0"/>
              <a:t> a </a:t>
            </a:r>
            <a:r>
              <a:rPr lang="en-GB" dirty="0" err="1" smtClean="0"/>
              <a:t>možnostiach</a:t>
            </a:r>
            <a:r>
              <a:rPr lang="en-GB" dirty="0" smtClean="0"/>
              <a:t> </a:t>
            </a:r>
            <a:r>
              <a:rPr lang="en-GB" dirty="0" err="1" smtClean="0"/>
              <a:t>ich</a:t>
            </a:r>
            <a:r>
              <a:rPr lang="en-GB" dirty="0" smtClean="0"/>
              <a:t> </a:t>
            </a:r>
            <a:r>
              <a:rPr lang="en-GB" dirty="0" err="1" smtClean="0"/>
              <a:t>zabezpečiť</a:t>
            </a:r>
            <a:r>
              <a:rPr lang="en-GB" dirty="0" smtClean="0"/>
              <a:t> </a:t>
            </a:r>
            <a:r>
              <a:rPr lang="en-GB" dirty="0" err="1" smtClean="0"/>
              <a:t>vo</a:t>
            </a:r>
            <a:r>
              <a:rPr lang="en-GB" dirty="0" smtClean="0"/>
              <a:t> </a:t>
            </a:r>
            <a:r>
              <a:rPr lang="en-GB" dirty="0" err="1" smtClean="0"/>
              <a:t>vlastnej</a:t>
            </a:r>
            <a:r>
              <a:rPr lang="en-GB" dirty="0" smtClean="0"/>
              <a:t> </a:t>
            </a:r>
            <a:r>
              <a:rPr lang="en-GB" dirty="0" err="1" smtClean="0"/>
              <a:t>réžii</a:t>
            </a:r>
            <a:r>
              <a:rPr lang="en-GB" dirty="0" smtClean="0"/>
              <a:t> a </a:t>
            </a:r>
            <a:br>
              <a:rPr lang="en-GB" dirty="0" smtClean="0"/>
            </a:br>
            <a:r>
              <a:rPr lang="en-GB" dirty="0" smtClean="0"/>
              <a:t>– </a:t>
            </a:r>
            <a:r>
              <a:rPr lang="en-GB" u="sng" dirty="0" err="1" smtClean="0">
                <a:effectLst/>
              </a:rPr>
              <a:t>finančného</a:t>
            </a:r>
            <a:r>
              <a:rPr lang="en-GB" u="sng" dirty="0" smtClean="0">
                <a:effectLst/>
              </a:rPr>
              <a:t> </a:t>
            </a:r>
            <a:r>
              <a:rPr lang="en-GB" u="sng" dirty="0" err="1" smtClean="0">
                <a:effectLst/>
              </a:rPr>
              <a:t>krytia</a:t>
            </a:r>
            <a:r>
              <a:rPr lang="en-GB" dirty="0" smtClean="0"/>
              <a:t> – </a:t>
            </a:r>
            <a:r>
              <a:rPr lang="en-GB" dirty="0" err="1" smtClean="0"/>
              <a:t>niečo</a:t>
            </a:r>
            <a:r>
              <a:rPr lang="en-GB" dirty="0" smtClean="0"/>
              <a:t> </a:t>
            </a:r>
            <a:r>
              <a:rPr lang="en-GB" dirty="0" err="1" smtClean="0"/>
              <a:t>vieme</a:t>
            </a:r>
            <a:r>
              <a:rPr lang="en-GB" dirty="0" smtClean="0"/>
              <a:t> </a:t>
            </a:r>
            <a:r>
              <a:rPr lang="en-GB" dirty="0" err="1" smtClean="0"/>
              <a:t>zabezpečiť</a:t>
            </a:r>
            <a:r>
              <a:rPr lang="en-GB" dirty="0" smtClean="0"/>
              <a:t> </a:t>
            </a:r>
            <a:r>
              <a:rPr lang="en-GB" dirty="0" err="1" smtClean="0"/>
              <a:t>sami</a:t>
            </a:r>
            <a:r>
              <a:rPr lang="en-GB" dirty="0" smtClean="0"/>
              <a:t>, ale </a:t>
            </a:r>
            <a:r>
              <a:rPr lang="en-GB" dirty="0" err="1" smtClean="0"/>
              <a:t>veľa</a:t>
            </a:r>
            <a:r>
              <a:rPr lang="en-GB" dirty="0" smtClean="0"/>
              <a:t> </a:t>
            </a:r>
            <a:r>
              <a:rPr lang="en-GB" dirty="0" err="1" smtClean="0"/>
              <a:t>položiek</a:t>
            </a:r>
            <a:r>
              <a:rPr lang="en-GB" dirty="0" smtClean="0"/>
              <a:t> </a:t>
            </a:r>
            <a:r>
              <a:rPr lang="en-GB" dirty="0" err="1" smtClean="0"/>
              <a:t>musíme</a:t>
            </a:r>
            <a:r>
              <a:rPr lang="en-GB" dirty="0" smtClean="0"/>
              <a:t> </a:t>
            </a:r>
            <a:r>
              <a:rPr lang="en-GB" dirty="0" err="1" smtClean="0"/>
              <a:t>dávať</a:t>
            </a:r>
            <a:r>
              <a:rPr lang="en-GB" dirty="0" smtClean="0"/>
              <a:t> </a:t>
            </a:r>
            <a:r>
              <a:rPr lang="en-GB" dirty="0" err="1" smtClean="0"/>
              <a:t>externe</a:t>
            </a:r>
            <a:r>
              <a:rPr lang="en-GB" dirty="0" smtClean="0"/>
              <a:t> a </a:t>
            </a:r>
            <a:r>
              <a:rPr lang="en-GB" dirty="0" err="1" smtClean="0"/>
              <a:t>rozpočet</a:t>
            </a:r>
            <a:r>
              <a:rPr lang="en-GB" dirty="0" smtClean="0"/>
              <a:t> </a:t>
            </a:r>
            <a:r>
              <a:rPr lang="en-GB" dirty="0" err="1" smtClean="0"/>
              <a:t>o.z</a:t>
            </a:r>
            <a:r>
              <a:rPr lang="en-GB" dirty="0" smtClean="0"/>
              <a:t>. </a:t>
            </a:r>
            <a:r>
              <a:rPr lang="en-GB" dirty="0" err="1" smtClean="0"/>
              <a:t>neumožňuje</a:t>
            </a:r>
            <a:r>
              <a:rPr lang="en-GB" dirty="0" smtClean="0"/>
              <a:t> </a:t>
            </a:r>
            <a:r>
              <a:rPr lang="en-GB" dirty="0" err="1" smtClean="0"/>
              <a:t>ich</a:t>
            </a:r>
            <a:r>
              <a:rPr lang="en-GB" dirty="0" smtClean="0"/>
              <a:t> </a:t>
            </a:r>
            <a:r>
              <a:rPr lang="en-GB" dirty="0" err="1" smtClean="0"/>
              <a:t>vykryť</a:t>
            </a:r>
            <a:r>
              <a:rPr lang="en-GB" dirty="0" smtClean="0"/>
              <a:t> z </a:t>
            </a:r>
            <a:r>
              <a:rPr lang="en-GB" dirty="0" err="1" smtClean="0"/>
              <a:t>vlastných</a:t>
            </a:r>
            <a:r>
              <a:rPr lang="en-GB" dirty="0" smtClean="0"/>
              <a:t> </a:t>
            </a:r>
            <a:r>
              <a:rPr lang="en-GB" dirty="0" err="1" smtClean="0"/>
              <a:t>zdrojov</a:t>
            </a:r>
            <a:r>
              <a:rPr lang="en-GB" dirty="0" smtClean="0"/>
              <a:t> – </a:t>
            </a:r>
            <a:r>
              <a:rPr lang="en-GB" dirty="0" err="1" smtClean="0"/>
              <a:t>preto</a:t>
            </a:r>
            <a:r>
              <a:rPr lang="en-GB" dirty="0" smtClean="0"/>
              <a:t> </a:t>
            </a:r>
            <a:r>
              <a:rPr lang="sk-SK" dirty="0" smtClean="0"/>
              <a:t>budeme do budúcna potrebovať nájsť dodatočné finančné krytie</a:t>
            </a:r>
          </a:p>
          <a:p>
            <a:pPr marL="342900" indent="-342900" algn="ctr">
              <a:buFontTx/>
              <a:buChar char="-"/>
            </a:pPr>
            <a:r>
              <a:rPr lang="sk-SK" dirty="0" smtClean="0"/>
              <a:t>Ako možno pomôcť</a:t>
            </a:r>
            <a:r>
              <a:rPr lang="sk-SK" baseline="0" dirty="0" smtClean="0"/>
              <a:t>: </a:t>
            </a:r>
            <a:r>
              <a:rPr lang="en-GB" dirty="0" err="1" smtClean="0"/>
              <a:t>podporiť</a:t>
            </a:r>
            <a:r>
              <a:rPr lang="en-GB" dirty="0" smtClean="0"/>
              <a:t> </a:t>
            </a:r>
            <a:r>
              <a:rPr lang="en-GB" dirty="0" err="1" smtClean="0"/>
              <a:t>tieto</a:t>
            </a:r>
            <a:r>
              <a:rPr lang="en-GB" dirty="0" smtClean="0"/>
              <a:t> </a:t>
            </a:r>
            <a:r>
              <a:rPr lang="en-GB" dirty="0" err="1" smtClean="0"/>
              <a:t>ušľachtilé</a:t>
            </a:r>
            <a:r>
              <a:rPr lang="en-GB" dirty="0" smtClean="0"/>
              <a:t> </a:t>
            </a:r>
            <a:r>
              <a:rPr lang="en-GB" dirty="0" err="1" smtClean="0"/>
              <a:t>aktivity</a:t>
            </a:r>
            <a:r>
              <a:rPr lang="en-GB" dirty="0" smtClean="0"/>
              <a:t>, </a:t>
            </a:r>
            <a:r>
              <a:rPr lang="en-GB" dirty="0" err="1" smtClean="0"/>
              <a:t>ktoré</a:t>
            </a:r>
            <a:r>
              <a:rPr lang="en-GB" dirty="0" smtClean="0"/>
              <a:t> </a:t>
            </a:r>
            <a:r>
              <a:rPr lang="en-GB" dirty="0" err="1" smtClean="0"/>
              <a:t>majú</a:t>
            </a:r>
            <a:r>
              <a:rPr lang="en-GB" dirty="0" smtClean="0"/>
              <a:t> </a:t>
            </a:r>
            <a:r>
              <a:rPr lang="en-GB" dirty="0" err="1" smtClean="0"/>
              <a:t>za</a:t>
            </a:r>
            <a:r>
              <a:rPr lang="en-GB" dirty="0" smtClean="0"/>
              <a:t> </a:t>
            </a:r>
            <a:r>
              <a:rPr lang="en-GB" dirty="0" err="1" smtClean="0"/>
              <a:t>cieľ</a:t>
            </a:r>
            <a:r>
              <a:rPr lang="en-GB" dirty="0" smtClean="0"/>
              <a:t> </a:t>
            </a:r>
            <a:r>
              <a:rPr lang="en-GB" dirty="0" err="1" smtClean="0"/>
              <a:t>uchovať</a:t>
            </a:r>
            <a:r>
              <a:rPr lang="en-GB" dirty="0" smtClean="0"/>
              <a:t> </a:t>
            </a:r>
            <a:r>
              <a:rPr lang="en-GB" dirty="0" err="1" smtClean="0"/>
              <a:t>kontinuitu</a:t>
            </a:r>
            <a:r>
              <a:rPr lang="en-GB" dirty="0" smtClean="0"/>
              <a:t> </a:t>
            </a:r>
            <a:r>
              <a:rPr lang="en-GB" dirty="0" err="1" smtClean="0"/>
              <a:t>kultúrneho</a:t>
            </a:r>
            <a:r>
              <a:rPr lang="en-GB" dirty="0" smtClean="0"/>
              <a:t> </a:t>
            </a:r>
            <a:r>
              <a:rPr lang="en-GB" dirty="0" err="1" smtClean="0"/>
              <a:t>dedičstva</a:t>
            </a:r>
            <a:r>
              <a:rPr lang="en-GB" dirty="0" smtClean="0"/>
              <a:t> </a:t>
            </a:r>
            <a:r>
              <a:rPr lang="en-GB" dirty="0" err="1" smtClean="0"/>
              <a:t>nášho</a:t>
            </a:r>
            <a:r>
              <a:rPr lang="en-GB" dirty="0" smtClean="0"/>
              <a:t> </a:t>
            </a:r>
            <a:r>
              <a:rPr lang="en-GB" dirty="0" err="1" smtClean="0"/>
              <a:t>medailérstva</a:t>
            </a:r>
            <a:r>
              <a:rPr lang="en-GB" dirty="0" smtClean="0"/>
              <a:t> s </a:t>
            </a:r>
            <a:r>
              <a:rPr lang="en-GB" dirty="0" err="1" smtClean="0"/>
              <a:t>vyše</a:t>
            </a:r>
            <a:r>
              <a:rPr lang="en-GB" dirty="0" smtClean="0"/>
              <a:t> 500-</a:t>
            </a:r>
            <a:r>
              <a:rPr lang="en-GB" dirty="0" err="1" smtClean="0"/>
              <a:t>ročnou</a:t>
            </a:r>
            <a:r>
              <a:rPr lang="en-GB" dirty="0" smtClean="0"/>
              <a:t> </a:t>
            </a:r>
            <a:r>
              <a:rPr lang="en-GB" dirty="0" err="1" smtClean="0"/>
              <a:t>históriou</a:t>
            </a:r>
            <a:r>
              <a:rPr lang="en-GB" dirty="0" smtClean="0"/>
              <a:t>, </a:t>
            </a:r>
            <a:r>
              <a:rPr lang="sk-SK" dirty="0" smtClean="0"/>
              <a:t>možno napr. </a:t>
            </a:r>
            <a:r>
              <a:rPr lang="en-GB" u="sng" dirty="0" err="1" smtClean="0">
                <a:effectLst/>
              </a:rPr>
              <a:t>zakúp</a:t>
            </a:r>
            <a:r>
              <a:rPr lang="sk-SK" u="sng" dirty="0" err="1" smtClean="0">
                <a:effectLst/>
              </a:rPr>
              <a:t>ením</a:t>
            </a:r>
            <a:r>
              <a:rPr lang="en-GB" u="sng" dirty="0" smtClean="0">
                <a:effectLst/>
              </a:rPr>
              <a:t> </a:t>
            </a:r>
            <a:r>
              <a:rPr lang="en-GB" u="sng" dirty="0" err="1" smtClean="0">
                <a:effectLst/>
              </a:rPr>
              <a:t>jedn</a:t>
            </a:r>
            <a:r>
              <a:rPr lang="sk-SK" u="sng" dirty="0" smtClean="0">
                <a:effectLst/>
              </a:rPr>
              <a:t>ej</a:t>
            </a:r>
            <a:r>
              <a:rPr lang="en-GB" u="sng" dirty="0" smtClean="0">
                <a:effectLst/>
              </a:rPr>
              <a:t> z </a:t>
            </a:r>
            <a:r>
              <a:rPr lang="en-GB" u="sng" dirty="0" err="1" smtClean="0">
                <a:effectLst/>
              </a:rPr>
              <a:t>našich</a:t>
            </a:r>
            <a:r>
              <a:rPr lang="en-GB" u="sng" dirty="0" smtClean="0">
                <a:effectLst/>
              </a:rPr>
              <a:t> </a:t>
            </a:r>
            <a:r>
              <a:rPr lang="en-GB" u="sng" dirty="0" err="1" smtClean="0">
                <a:effectLst/>
              </a:rPr>
              <a:t>medailí</a:t>
            </a:r>
            <a:r>
              <a:rPr lang="en-GB" dirty="0" smtClean="0"/>
              <a:t>, </a:t>
            </a:r>
            <a:r>
              <a:rPr lang="en-GB" u="sng" dirty="0" err="1" smtClean="0">
                <a:effectLst/>
              </a:rPr>
              <a:t>objedn</a:t>
            </a:r>
            <a:r>
              <a:rPr lang="sk-SK" u="sng" dirty="0" err="1" smtClean="0">
                <a:effectLst/>
              </a:rPr>
              <a:t>aním</a:t>
            </a:r>
            <a:r>
              <a:rPr lang="en-GB" u="sng" dirty="0" smtClean="0">
                <a:effectLst/>
              </a:rPr>
              <a:t> </a:t>
            </a:r>
            <a:r>
              <a:rPr lang="en-GB" u="sng" dirty="0" err="1" smtClean="0">
                <a:effectLst/>
              </a:rPr>
              <a:t>si</a:t>
            </a:r>
            <a:r>
              <a:rPr lang="en-GB" u="sng" dirty="0" smtClean="0">
                <a:effectLst/>
              </a:rPr>
              <a:t> </a:t>
            </a:r>
            <a:r>
              <a:rPr lang="en-GB" u="sng" dirty="0" err="1" smtClean="0">
                <a:effectLst/>
              </a:rPr>
              <a:t>realizáci</a:t>
            </a:r>
            <a:r>
              <a:rPr lang="sk-SK" u="sng" dirty="0" smtClean="0">
                <a:effectLst/>
              </a:rPr>
              <a:t>e</a:t>
            </a:r>
            <a:r>
              <a:rPr lang="en-GB" u="sng" dirty="0" smtClean="0">
                <a:effectLst/>
              </a:rPr>
              <a:t> </a:t>
            </a:r>
            <a:r>
              <a:rPr lang="en-GB" u="sng" dirty="0" err="1" smtClean="0">
                <a:effectLst/>
              </a:rPr>
              <a:t>svojej</a:t>
            </a:r>
            <a:r>
              <a:rPr lang="en-GB" u="sng" dirty="0" smtClean="0">
                <a:effectLst/>
              </a:rPr>
              <a:t> </a:t>
            </a:r>
            <a:r>
              <a:rPr lang="en-GB" u="sng" dirty="0" err="1" smtClean="0">
                <a:effectLst/>
              </a:rPr>
              <a:t>vlastnej</a:t>
            </a:r>
            <a:r>
              <a:rPr lang="en-GB" u="sng" dirty="0" smtClean="0">
                <a:effectLst/>
              </a:rPr>
              <a:t> </a:t>
            </a:r>
            <a:r>
              <a:rPr lang="en-GB" u="sng" dirty="0" err="1" smtClean="0">
                <a:effectLst/>
              </a:rPr>
              <a:t>medaily</a:t>
            </a:r>
            <a:r>
              <a:rPr lang="en-GB" dirty="0" smtClean="0"/>
              <a:t>, </a:t>
            </a:r>
            <a:r>
              <a:rPr lang="en-GB" dirty="0" err="1" smtClean="0"/>
              <a:t>poskytnet</a:t>
            </a:r>
            <a:r>
              <a:rPr lang="sk-SK" dirty="0" err="1" smtClean="0"/>
              <a:t>ím</a:t>
            </a:r>
            <a:r>
              <a:rPr lang="en-GB" dirty="0" smtClean="0"/>
              <a:t> </a:t>
            </a:r>
            <a:r>
              <a:rPr lang="en-GB" u="sng" dirty="0" err="1" smtClean="0">
                <a:effectLst/>
              </a:rPr>
              <a:t>dar</a:t>
            </a:r>
            <a:r>
              <a:rPr lang="sk-SK" u="sng" dirty="0" smtClean="0">
                <a:effectLst/>
              </a:rPr>
              <a:t>u</a:t>
            </a:r>
            <a:r>
              <a:rPr lang="en-GB" dirty="0" smtClean="0"/>
              <a:t> </a:t>
            </a:r>
            <a:r>
              <a:rPr lang="en-GB" dirty="0" err="1" smtClean="0"/>
              <a:t>alebo</a:t>
            </a:r>
            <a:r>
              <a:rPr lang="en-GB" dirty="0" smtClean="0"/>
              <a:t> </a:t>
            </a:r>
            <a:r>
              <a:rPr lang="sk-SK" dirty="0" smtClean="0"/>
              <a:t>je možné tiež v rámci </a:t>
            </a:r>
            <a:r>
              <a:rPr lang="en-GB" dirty="0" err="1" smtClean="0"/>
              <a:t>našich</a:t>
            </a:r>
            <a:r>
              <a:rPr lang="en-GB" dirty="0" smtClean="0"/>
              <a:t> </a:t>
            </a:r>
            <a:r>
              <a:rPr lang="en-GB" dirty="0" err="1" smtClean="0"/>
              <a:t>aktivít</a:t>
            </a:r>
            <a:r>
              <a:rPr lang="en-GB" dirty="0" smtClean="0"/>
              <a:t> </a:t>
            </a:r>
            <a:r>
              <a:rPr lang="en-GB" dirty="0" err="1" smtClean="0"/>
              <a:t>umiestniť</a:t>
            </a:r>
            <a:r>
              <a:rPr lang="en-GB" dirty="0" smtClean="0"/>
              <a:t> </a:t>
            </a:r>
            <a:r>
              <a:rPr lang="en-GB" dirty="0" err="1" smtClean="0"/>
              <a:t>svoju</a:t>
            </a:r>
            <a:r>
              <a:rPr lang="en-GB" dirty="0" smtClean="0"/>
              <a:t> </a:t>
            </a:r>
            <a:r>
              <a:rPr lang="en-GB" u="sng" dirty="0" err="1" smtClean="0">
                <a:effectLst/>
              </a:rPr>
              <a:t>reklamu</a:t>
            </a:r>
            <a:r>
              <a:rPr lang="en-GB" u="sng" dirty="0" smtClean="0">
                <a:effectLst/>
              </a:rPr>
              <a:t> (</a:t>
            </a:r>
            <a:r>
              <a:rPr lang="en-GB" u="sng" dirty="0" err="1" smtClean="0">
                <a:effectLst/>
              </a:rPr>
              <a:t>daňovo</a:t>
            </a:r>
            <a:r>
              <a:rPr lang="en-GB" u="sng" dirty="0" smtClean="0">
                <a:effectLst/>
              </a:rPr>
              <a:t> </a:t>
            </a:r>
            <a:r>
              <a:rPr lang="en-GB" u="sng" dirty="0" err="1" smtClean="0">
                <a:effectLst/>
              </a:rPr>
              <a:t>uznateľné</a:t>
            </a:r>
            <a:r>
              <a:rPr lang="en-GB" dirty="0" smtClean="0"/>
              <a:t>)</a:t>
            </a:r>
            <a:endParaRPr lang="sk-SK" sz="1200" u="sng" dirty="0" smtClean="0">
              <a:latin typeface="Oranda BT" pitchFamily="18" charset="0"/>
            </a:endParaRPr>
          </a:p>
          <a:p>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7</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74EEA-57FA-4F05-878B-E1DC8E98581F}" type="slidenum">
              <a:rPr lang="en-GB" smtClean="0"/>
              <a:t>8</a:t>
            </a:fld>
            <a:endParaRPr lang="en-GB"/>
          </a:p>
        </p:txBody>
      </p:sp>
    </p:spTree>
    <p:extLst>
      <p:ext uri="{BB962C8B-B14F-4D97-AF65-F5344CB8AC3E}">
        <p14:creationId xmlns:p14="http://schemas.microsoft.com/office/powerpoint/2010/main" val="121484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smtClean="0"/>
              <a:t>Zdravica Milana</a:t>
            </a:r>
            <a:r>
              <a:rPr lang="sk-SK" baseline="0" dirty="0" smtClean="0"/>
              <a:t> </a:t>
            </a:r>
            <a:r>
              <a:rPr lang="sk-SK" baseline="0" dirty="0" err="1" smtClean="0"/>
              <a:t>Struhárika</a:t>
            </a:r>
            <a:r>
              <a:rPr lang="sk-SK" baseline="0" dirty="0" smtClean="0"/>
              <a:t>: </a:t>
            </a:r>
            <a:r>
              <a:rPr lang="sk-SK" i="1" baseline="0" dirty="0" smtClean="0"/>
              <a:t>„Ďakujem pekne za ocenenie mojej </a:t>
            </a:r>
            <a:r>
              <a:rPr lang="sk-SK" i="1" baseline="0" dirty="0" err="1" smtClean="0"/>
              <a:t>madailérskej</a:t>
            </a:r>
            <a:r>
              <a:rPr lang="sk-SK" i="1" baseline="0" dirty="0" smtClean="0"/>
              <a:t> práce, veľmi si to vážim. MS“</a:t>
            </a:r>
            <a:endParaRPr lang="sk-SK" i="1" dirty="0"/>
          </a:p>
        </p:txBody>
      </p:sp>
      <p:sp>
        <p:nvSpPr>
          <p:cNvPr id="4" name="Zástupný symbol pro číslo snímku 3"/>
          <p:cNvSpPr>
            <a:spLocks noGrp="1"/>
          </p:cNvSpPr>
          <p:nvPr>
            <p:ph type="sldNum" sz="quarter" idx="10"/>
          </p:nvPr>
        </p:nvSpPr>
        <p:spPr/>
        <p:txBody>
          <a:bodyPr/>
          <a:lstStyle/>
          <a:p>
            <a:fld id="{CF574EEA-57FA-4F05-878B-E1DC8E98581F}" type="slidenum">
              <a:rPr lang="en-GB" smtClean="0"/>
              <a:t>9</a:t>
            </a:fld>
            <a:endParaRPr lang="en-GB"/>
          </a:p>
        </p:txBody>
      </p:sp>
    </p:spTree>
    <p:extLst>
      <p:ext uri="{BB962C8B-B14F-4D97-AF65-F5344CB8AC3E}">
        <p14:creationId xmlns:p14="http://schemas.microsoft.com/office/powerpoint/2010/main" val="151117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27.jpe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25.jp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24.jpg"/><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1800" u="sng" dirty="0" smtClean="0">
                <a:solidFill>
                  <a:schemeClr val="tx1">
                    <a:lumMod val="75000"/>
                    <a:lumOff val="25000"/>
                  </a:schemeClr>
                </a:solidFill>
              </a:rPr>
              <a:t>https://medailerskyklub.art/ocenenie-medaila-roka-2024/</a:t>
            </a:r>
            <a:endParaRPr lang="en-GB" sz="1800" u="sng" dirty="0">
              <a:solidFill>
                <a:schemeClr val="tx1">
                  <a:lumMod val="75000"/>
                  <a:lumOff val="25000"/>
                </a:schemeClr>
              </a:solidFill>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5349" y="533400"/>
            <a:ext cx="7353300" cy="545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122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5" name="Zástupný symbol pro obsah 4"/>
          <p:cNvSpPr>
            <a:spLocks noGrp="1"/>
          </p:cNvSpPr>
          <p:nvPr>
            <p:ph idx="1"/>
          </p:nvPr>
        </p:nvSpPr>
        <p:spPr/>
        <p:txBody>
          <a:bodyPr/>
          <a:lstStyle/>
          <a:p>
            <a:endParaRPr lang="sk-SK"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80979"/>
            <a:ext cx="9252800" cy="693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701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5" name="Zástupný symbol pro obsah 4"/>
          <p:cNvSpPr>
            <a:spLocks noGrp="1"/>
          </p:cNvSpPr>
          <p:nvPr>
            <p:ph idx="1"/>
          </p:nvPr>
        </p:nvSpPr>
        <p:spPr/>
        <p:txBody>
          <a:bodyPr/>
          <a:lstStyle/>
          <a:p>
            <a:endParaRPr lang="sk-SK"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80979"/>
            <a:ext cx="9252799" cy="693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63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a:t>
            </a:r>
            <a:r>
              <a:rPr lang="sk-SK" sz="2000" u="sng" dirty="0" smtClean="0">
                <a:solidFill>
                  <a:schemeClr val="tx1">
                    <a:lumMod val="75000"/>
                    <a:lumOff val="25000"/>
                  </a:schemeClr>
                </a:solidFill>
              </a:rPr>
              <a:t>medailerskyklub.art/ocenenie-medaila-roka-2023/</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194674"/>
          </a:xfrm>
          <a:prstGeom prst="rect">
            <a:avLst/>
          </a:prstGeom>
        </p:spPr>
        <p:txBody>
          <a:bodyPr wrap="square">
            <a:normAutofit/>
          </a:bodyPr>
          <a:lstStyle/>
          <a:p>
            <a:pPr algn="ctr"/>
            <a:r>
              <a:rPr lang="sk-SK" sz="2800" i="1" dirty="0" smtClean="0">
                <a:latin typeface="Oranda BT" pitchFamily="18" charset="0"/>
              </a:rPr>
              <a:t/>
            </a:r>
            <a:br>
              <a:rPr lang="sk-SK" sz="2800" i="1" dirty="0" smtClean="0">
                <a:latin typeface="Oranda BT" pitchFamily="18" charset="0"/>
              </a:rPr>
            </a:br>
            <a:r>
              <a:rPr lang="sk-SK" sz="2800" b="1" i="1" u="sng" dirty="0" smtClean="0">
                <a:latin typeface="Oranda BT" pitchFamily="18" charset="0"/>
              </a:rPr>
              <a:t>Odovzdanie ocenení 2023 </a:t>
            </a:r>
          </a:p>
          <a:p>
            <a:pPr algn="ctr"/>
            <a:endParaRPr lang="sk-SK" sz="2000" b="1" i="1" u="sng" dirty="0">
              <a:latin typeface="Oranda BT" pitchFamily="18" charset="0"/>
            </a:endParaRPr>
          </a:p>
          <a:p>
            <a:pPr algn="ctr"/>
            <a:r>
              <a:rPr lang="sk-SK" sz="2400" b="1" i="1" u="sng" dirty="0" smtClean="0">
                <a:latin typeface="Oranda BT" pitchFamily="18" charset="0"/>
              </a:rPr>
              <a:t>k životnému jubileu a za prínos v medailérskej tvorbe</a:t>
            </a:r>
          </a:p>
          <a:p>
            <a:pPr algn="ctr"/>
            <a:endParaRPr lang="sk-SK" sz="2400" b="1" i="1" u="sng" dirty="0" smtClean="0">
              <a:latin typeface="Oranda BT" pitchFamily="18" charset="0"/>
            </a:endParaRPr>
          </a:p>
          <a:p>
            <a:pPr marL="342900" indent="-342900" algn="ctr">
              <a:buFontTx/>
              <a:buChar char="-"/>
            </a:pPr>
            <a:r>
              <a:rPr lang="en-GB" sz="2400" i="1" dirty="0" err="1">
                <a:latin typeface="Oranda BT" pitchFamily="18" charset="0"/>
              </a:rPr>
              <a:t>Dr.h.c</a:t>
            </a:r>
            <a:r>
              <a:rPr lang="en-GB" sz="2400" i="1" dirty="0">
                <a:latin typeface="Oranda BT" pitchFamily="18" charset="0"/>
              </a:rPr>
              <a:t>. doc. </a:t>
            </a:r>
            <a:r>
              <a:rPr lang="en-GB" sz="2400" i="1" dirty="0" err="1">
                <a:latin typeface="Oranda BT" pitchFamily="18" charset="0"/>
              </a:rPr>
              <a:t>akad</a:t>
            </a:r>
            <a:r>
              <a:rPr lang="en-GB" sz="2400" i="1" dirty="0">
                <a:latin typeface="Oranda BT" pitchFamily="18" charset="0"/>
              </a:rPr>
              <a:t>. </a:t>
            </a:r>
            <a:r>
              <a:rPr lang="en-GB" sz="2400" i="1" dirty="0" err="1">
                <a:latin typeface="Oranda BT" pitchFamily="18" charset="0"/>
              </a:rPr>
              <a:t>soch</a:t>
            </a:r>
            <a:r>
              <a:rPr lang="en-GB" sz="2400" i="1" dirty="0">
                <a:latin typeface="Oranda BT" pitchFamily="18" charset="0"/>
              </a:rPr>
              <a:t>. Alexander </a:t>
            </a:r>
            <a:r>
              <a:rPr lang="en-GB" sz="2400" i="1" dirty="0" err="1">
                <a:latin typeface="Oranda BT" pitchFamily="18" charset="0"/>
              </a:rPr>
              <a:t>Vika</a:t>
            </a:r>
            <a:r>
              <a:rPr lang="sk-SK" sz="2400" i="1" dirty="0">
                <a:latin typeface="Oranda BT" pitchFamily="18" charset="0"/>
              </a:rPr>
              <a:t> – </a:t>
            </a:r>
            <a:r>
              <a:rPr lang="sk-SK" sz="2400" i="1" dirty="0" smtClean="0">
                <a:latin typeface="Oranda BT" pitchFamily="18" charset="0"/>
              </a:rPr>
              <a:t>90 </a:t>
            </a:r>
            <a:r>
              <a:rPr lang="sk-SK" sz="2400" i="1" dirty="0">
                <a:latin typeface="Oranda BT" pitchFamily="18" charset="0"/>
              </a:rPr>
              <a:t>rokov</a:t>
            </a:r>
          </a:p>
          <a:p>
            <a:pPr marL="342900" indent="-342900" algn="ctr">
              <a:buFontTx/>
              <a:buChar char="-"/>
            </a:pPr>
            <a:r>
              <a:rPr lang="en-GB" sz="2400" i="1" dirty="0" err="1" smtClean="0">
                <a:latin typeface="Oranda BT" pitchFamily="18" charset="0"/>
              </a:rPr>
              <a:t>akad</a:t>
            </a:r>
            <a:r>
              <a:rPr lang="en-GB" sz="2400" i="1" dirty="0">
                <a:latin typeface="Oranda BT" pitchFamily="18" charset="0"/>
              </a:rPr>
              <a:t>. </a:t>
            </a:r>
            <a:r>
              <a:rPr lang="en-GB" sz="2400" i="1" dirty="0" err="1">
                <a:latin typeface="Oranda BT" pitchFamily="18" charset="0"/>
              </a:rPr>
              <a:t>soch</a:t>
            </a:r>
            <a:r>
              <a:rPr lang="en-GB" sz="2400" i="1" dirty="0">
                <a:latin typeface="Oranda BT" pitchFamily="18" charset="0"/>
              </a:rPr>
              <a:t>. Marián </a:t>
            </a:r>
            <a:r>
              <a:rPr lang="en-GB" sz="2400" i="1" dirty="0" smtClean="0">
                <a:latin typeface="Oranda BT" pitchFamily="18" charset="0"/>
              </a:rPr>
              <a:t>Polonský</a:t>
            </a:r>
            <a:r>
              <a:rPr lang="sk-SK" sz="2400" i="1" dirty="0" smtClean="0">
                <a:latin typeface="Oranda BT" pitchFamily="18" charset="0"/>
              </a:rPr>
              <a:t> – 80 rokov</a:t>
            </a:r>
          </a:p>
          <a:p>
            <a:pPr marL="342900" indent="-342900" algn="ctr">
              <a:buFontTx/>
              <a:buChar char="-"/>
            </a:pPr>
            <a:r>
              <a:rPr lang="en-GB" sz="2400" i="1" dirty="0" err="1" smtClean="0">
                <a:latin typeface="Oranda BT" pitchFamily="18" charset="0"/>
              </a:rPr>
              <a:t>akad</a:t>
            </a:r>
            <a:r>
              <a:rPr lang="en-GB" sz="2400" i="1" dirty="0">
                <a:latin typeface="Oranda BT" pitchFamily="18" charset="0"/>
              </a:rPr>
              <a:t>. </a:t>
            </a:r>
            <a:r>
              <a:rPr lang="en-GB" sz="2400" i="1" dirty="0" err="1">
                <a:latin typeface="Oranda BT" pitchFamily="18" charset="0"/>
              </a:rPr>
              <a:t>soch</a:t>
            </a:r>
            <a:r>
              <a:rPr lang="en-GB" sz="2400" i="1" dirty="0">
                <a:latin typeface="Oranda BT" pitchFamily="18" charset="0"/>
              </a:rPr>
              <a:t>. Michal </a:t>
            </a:r>
            <a:r>
              <a:rPr lang="en-GB" sz="2400" i="1" dirty="0" err="1" smtClean="0">
                <a:latin typeface="Oranda BT" pitchFamily="18" charset="0"/>
              </a:rPr>
              <a:t>Gavula</a:t>
            </a:r>
            <a:r>
              <a:rPr lang="sk-SK" sz="2400" i="1" dirty="0" smtClean="0">
                <a:latin typeface="Oranda BT" pitchFamily="18" charset="0"/>
              </a:rPr>
              <a:t> – 70 rokov</a:t>
            </a:r>
          </a:p>
          <a:p>
            <a:pPr marL="342900" indent="-342900" algn="ctr">
              <a:buFontTx/>
              <a:buChar char="-"/>
            </a:pPr>
            <a:r>
              <a:rPr lang="en-GB" sz="2400" i="1" dirty="0" err="1">
                <a:latin typeface="Oranda BT" pitchFamily="18" charset="0"/>
              </a:rPr>
              <a:t>akad</a:t>
            </a:r>
            <a:r>
              <a:rPr lang="en-GB" sz="2400" i="1" dirty="0">
                <a:latin typeface="Oranda BT" pitchFamily="18" charset="0"/>
              </a:rPr>
              <a:t>. </a:t>
            </a:r>
            <a:r>
              <a:rPr lang="en-GB" sz="2400" i="1" dirty="0" err="1">
                <a:latin typeface="Oranda BT" pitchFamily="18" charset="0"/>
              </a:rPr>
              <a:t>soch</a:t>
            </a:r>
            <a:r>
              <a:rPr lang="en-GB" sz="2400" i="1" dirty="0">
                <a:latin typeface="Oranda BT" pitchFamily="18" charset="0"/>
              </a:rPr>
              <a:t>. </a:t>
            </a:r>
            <a:r>
              <a:rPr lang="en-GB" sz="2400" i="1" dirty="0" err="1">
                <a:latin typeface="Oranda BT" pitchFamily="18" charset="0"/>
              </a:rPr>
              <a:t>Alojz</a:t>
            </a:r>
            <a:r>
              <a:rPr lang="en-GB" sz="2400" i="1" dirty="0">
                <a:latin typeface="Oranda BT" pitchFamily="18" charset="0"/>
              </a:rPr>
              <a:t> </a:t>
            </a:r>
            <a:r>
              <a:rPr lang="en-GB" sz="2400" i="1" dirty="0" err="1">
                <a:latin typeface="Oranda BT" pitchFamily="18" charset="0"/>
              </a:rPr>
              <a:t>Drahoš</a:t>
            </a:r>
            <a:r>
              <a:rPr lang="en-GB" sz="2400" i="1" dirty="0">
                <a:latin typeface="Oranda BT" pitchFamily="18" charset="0"/>
              </a:rPr>
              <a:t>, PhD</a:t>
            </a:r>
            <a:r>
              <a:rPr lang="en-GB" sz="2400" i="1" dirty="0" smtClean="0">
                <a:latin typeface="Oranda BT" pitchFamily="18" charset="0"/>
              </a:rPr>
              <a:t>.</a:t>
            </a:r>
            <a:r>
              <a:rPr lang="sk-SK" sz="2400" i="1" dirty="0" smtClean="0">
                <a:latin typeface="Oranda BT" pitchFamily="18" charset="0"/>
              </a:rPr>
              <a:t> </a:t>
            </a:r>
            <a:r>
              <a:rPr lang="sk-SK" sz="2400" i="1" dirty="0">
                <a:latin typeface="Oranda BT" pitchFamily="18" charset="0"/>
              </a:rPr>
              <a:t>– 70 </a:t>
            </a:r>
            <a:r>
              <a:rPr lang="sk-SK" sz="2400" i="1" dirty="0" smtClean="0">
                <a:latin typeface="Oranda BT" pitchFamily="18" charset="0"/>
              </a:rPr>
              <a:t>rokov</a:t>
            </a:r>
          </a:p>
          <a:p>
            <a:pPr marL="342900" indent="-342900" algn="ctr">
              <a:buFontTx/>
              <a:buChar char="-"/>
            </a:pPr>
            <a:r>
              <a:rPr lang="en-GB" sz="2400" i="1" dirty="0" err="1">
                <a:latin typeface="Oranda BT" pitchFamily="18" charset="0"/>
              </a:rPr>
              <a:t>Štefan</a:t>
            </a:r>
            <a:r>
              <a:rPr lang="en-GB" sz="2400" i="1" dirty="0">
                <a:latin typeface="Oranda BT" pitchFamily="18" charset="0"/>
              </a:rPr>
              <a:t> </a:t>
            </a:r>
            <a:r>
              <a:rPr lang="en-GB" sz="2400" i="1" dirty="0" err="1" smtClean="0">
                <a:latin typeface="Oranda BT" pitchFamily="18" charset="0"/>
              </a:rPr>
              <a:t>Novotný</a:t>
            </a:r>
            <a:r>
              <a:rPr lang="sk-SK" sz="2400" i="1" dirty="0" smtClean="0">
                <a:latin typeface="Oranda BT" pitchFamily="18" charset="0"/>
              </a:rPr>
              <a:t> – 70 rokov</a:t>
            </a:r>
          </a:p>
          <a:p>
            <a:pPr marL="342900" indent="-342900" algn="ctr">
              <a:buFontTx/>
              <a:buChar char="-"/>
            </a:pPr>
            <a:endParaRPr lang="sk-SK" sz="2400" i="1" dirty="0" smtClean="0">
              <a:latin typeface="Oranda BT" pitchFamily="18" charset="0"/>
            </a:endParaRPr>
          </a:p>
          <a:p>
            <a:pPr marL="342900" indent="-342900" algn="ctr">
              <a:buFontTx/>
              <a:buChar char="-"/>
            </a:pPr>
            <a:r>
              <a:rPr lang="en-GB" sz="2400" i="1" dirty="0" err="1" smtClean="0">
                <a:latin typeface="Oranda BT" pitchFamily="18" charset="0"/>
              </a:rPr>
              <a:t>akad</a:t>
            </a:r>
            <a:r>
              <a:rPr lang="en-GB" sz="2400" i="1" dirty="0">
                <a:latin typeface="Oranda BT" pitchFamily="18" charset="0"/>
              </a:rPr>
              <a:t>. </a:t>
            </a:r>
            <a:r>
              <a:rPr lang="en-GB" sz="2400" i="1" dirty="0" err="1">
                <a:latin typeface="Oranda BT" pitchFamily="18" charset="0"/>
              </a:rPr>
              <a:t>soch</a:t>
            </a:r>
            <a:r>
              <a:rPr lang="en-GB" sz="2400" i="1" dirty="0">
                <a:latin typeface="Oranda BT" pitchFamily="18" charset="0"/>
              </a:rPr>
              <a:t>. </a:t>
            </a:r>
            <a:r>
              <a:rPr lang="en-GB" sz="2400" i="1" dirty="0" err="1">
                <a:latin typeface="Oranda BT" pitchFamily="18" charset="0"/>
              </a:rPr>
              <a:t>Ľudmila</a:t>
            </a:r>
            <a:r>
              <a:rPr lang="en-GB" sz="2400" i="1" dirty="0">
                <a:latin typeface="Oranda BT" pitchFamily="18" charset="0"/>
              </a:rPr>
              <a:t> </a:t>
            </a:r>
            <a:r>
              <a:rPr lang="en-GB" sz="2400" i="1" dirty="0" err="1" smtClean="0">
                <a:latin typeface="Oranda BT" pitchFamily="18" charset="0"/>
              </a:rPr>
              <a:t>Cvengrošová</a:t>
            </a:r>
            <a:endParaRPr lang="sk-SK" sz="2400" i="1" dirty="0" smtClean="0">
              <a:latin typeface="Oranda BT" pitchFamily="18" charset="0"/>
            </a:endParaRPr>
          </a:p>
        </p:txBody>
      </p:sp>
    </p:spTree>
    <p:extLst>
      <p:ext uri="{BB962C8B-B14F-4D97-AF65-F5344CB8AC3E}">
        <p14:creationId xmlns:p14="http://schemas.microsoft.com/office/powerpoint/2010/main" val="816114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194674"/>
          </a:xfrm>
          <a:prstGeom prst="rect">
            <a:avLst/>
          </a:prstGeom>
        </p:spPr>
        <p:txBody>
          <a:bodyPr wrap="square">
            <a:normAutofit fontScale="92500" lnSpcReduction="10000"/>
          </a:bodyPr>
          <a:lstStyle/>
          <a:p>
            <a:pPr algn="ctr"/>
            <a:r>
              <a:rPr lang="sk-SK" sz="2000" b="1" u="sng" dirty="0" smtClean="0">
                <a:latin typeface="Oranda BT" pitchFamily="18" charset="0"/>
              </a:rPr>
              <a:t>Štatistiky ankety</a:t>
            </a:r>
          </a:p>
          <a:p>
            <a:pPr marL="342900" indent="-342900" algn="ctr">
              <a:buFontTx/>
              <a:buChar char="-"/>
            </a:pPr>
            <a:r>
              <a:rPr lang="sk-SK" sz="2000" dirty="0" smtClean="0">
                <a:latin typeface="Oranda BT" pitchFamily="18" charset="0"/>
              </a:rPr>
              <a:t>v ankete bolo odovzdaných celkovo </a:t>
            </a:r>
            <a:r>
              <a:rPr lang="sk-SK" sz="2000" dirty="0" smtClean="0"/>
              <a:t>1323 hlasov od </a:t>
            </a:r>
            <a:r>
              <a:rPr lang="sk-SK" sz="2000" dirty="0"/>
              <a:t>852 </a:t>
            </a:r>
            <a:r>
              <a:rPr lang="sk-SK" sz="2000" dirty="0" smtClean="0"/>
              <a:t>hlasujúcich</a:t>
            </a:r>
            <a:endParaRPr lang="sk-SK" sz="2000" i="1" dirty="0" smtClean="0">
              <a:latin typeface="Oranda BT" pitchFamily="18" charset="0"/>
            </a:endParaRPr>
          </a:p>
          <a:p>
            <a:pPr marL="342900" indent="-342900" algn="ctr">
              <a:buFontTx/>
              <a:buChar char="-"/>
            </a:pPr>
            <a:endParaRPr lang="sk-SK" sz="2000" dirty="0" smtClean="0">
              <a:latin typeface="Oranda BT" pitchFamily="18" charset="0"/>
            </a:endParaRPr>
          </a:p>
          <a:p>
            <a:pPr algn="ctr"/>
            <a:r>
              <a:rPr lang="sk-SK" sz="2000" u="sng" dirty="0" smtClean="0">
                <a:latin typeface="Oranda BT" pitchFamily="18" charset="0"/>
              </a:rPr>
              <a:t>Čo </a:t>
            </a:r>
            <a:r>
              <a:rPr lang="sk-SK" sz="2000" u="sng" dirty="0">
                <a:latin typeface="Oranda BT" pitchFamily="18" charset="0"/>
              </a:rPr>
              <a:t>zbierate</a:t>
            </a:r>
            <a:r>
              <a:rPr lang="sk-SK" sz="2000" dirty="0">
                <a:latin typeface="Oranda BT" pitchFamily="18" charset="0"/>
              </a:rPr>
              <a:t>? </a:t>
            </a:r>
          </a:p>
          <a:p>
            <a:pPr algn="ctr"/>
            <a:r>
              <a:rPr lang="sk-SK" sz="2000" i="1" dirty="0" smtClean="0">
                <a:latin typeface="Oranda BT" pitchFamily="18" charset="0"/>
              </a:rPr>
              <a:t>(567 odpovedí (</a:t>
            </a:r>
            <a:r>
              <a:rPr lang="sk-SK" sz="2000" i="1" dirty="0">
                <a:latin typeface="Oranda BT" pitchFamily="18" charset="0"/>
              </a:rPr>
              <a:t>možných viac </a:t>
            </a:r>
            <a:r>
              <a:rPr lang="sk-SK" sz="2000" i="1" dirty="0" smtClean="0">
                <a:latin typeface="Oranda BT" pitchFamily="18" charset="0"/>
              </a:rPr>
              <a:t>odpovedí))</a:t>
            </a:r>
          </a:p>
          <a:p>
            <a:pPr marL="342900" indent="-342900" algn="ctr">
              <a:buFontTx/>
              <a:buChar char="-"/>
            </a:pPr>
            <a:endParaRPr lang="sk-SK" sz="2000" dirty="0" smtClean="0">
              <a:latin typeface="Oranda BT" pitchFamily="18" charset="0"/>
            </a:endParaRPr>
          </a:p>
          <a:p>
            <a:pPr marL="342900" indent="-342900" algn="ctr">
              <a:buFontTx/>
              <a:buChar char="-"/>
            </a:pPr>
            <a:endParaRPr lang="sk-SK" sz="2000" dirty="0">
              <a:latin typeface="Oranda BT" pitchFamily="18" charset="0"/>
            </a:endParaRPr>
          </a:p>
          <a:p>
            <a:pPr marL="342900" indent="-342900" algn="ctr">
              <a:buFontTx/>
              <a:buChar char="-"/>
            </a:pPr>
            <a:endParaRPr lang="sk-SK" sz="2000" dirty="0" smtClean="0">
              <a:latin typeface="Oranda BT" pitchFamily="18" charset="0"/>
            </a:endParaRPr>
          </a:p>
          <a:p>
            <a:pPr marL="342900" indent="-342900" algn="ctr">
              <a:buFontTx/>
              <a:buChar char="-"/>
            </a:pPr>
            <a:endParaRPr lang="sk-SK" sz="2000" dirty="0">
              <a:latin typeface="Oranda BT" pitchFamily="18" charset="0"/>
            </a:endParaRPr>
          </a:p>
          <a:p>
            <a:pPr marL="342900" indent="-342900" algn="ctr">
              <a:buFontTx/>
              <a:buChar char="-"/>
            </a:pPr>
            <a:endParaRPr lang="sk-SK" sz="2000" dirty="0" smtClean="0">
              <a:latin typeface="Oranda BT" pitchFamily="18" charset="0"/>
            </a:endParaRPr>
          </a:p>
          <a:p>
            <a:pPr marL="342900" indent="-342900" algn="ctr">
              <a:buFontTx/>
              <a:buChar char="-"/>
            </a:pPr>
            <a:endParaRPr lang="sk-SK" sz="2000" dirty="0">
              <a:latin typeface="Oranda BT" pitchFamily="18" charset="0"/>
            </a:endParaRPr>
          </a:p>
          <a:p>
            <a:pPr marL="342900" indent="-342900" algn="ctr">
              <a:buFontTx/>
              <a:buChar char="-"/>
            </a:pPr>
            <a:endParaRPr lang="sk-SK" sz="2000" dirty="0" smtClean="0">
              <a:latin typeface="Oranda BT" pitchFamily="18" charset="0"/>
            </a:endParaRPr>
          </a:p>
          <a:p>
            <a:pPr algn="ctr"/>
            <a:endParaRPr lang="sk-SK" sz="2000" i="1" dirty="0" smtClean="0">
              <a:latin typeface="Oranda BT" pitchFamily="18" charset="0"/>
            </a:endParaRPr>
          </a:p>
          <a:p>
            <a:pPr algn="ctr"/>
            <a:r>
              <a:rPr lang="sk-SK" sz="2000" i="1" dirty="0">
                <a:latin typeface="Oranda BT" pitchFamily="18" charset="0"/>
              </a:rPr>
              <a:t>(ako Iné uviedli najčastejšie bankovky a známky, ale aj pohľadnice, vyznamenania a odznaky, sošky, obrazy/výtvarné umenie/grafiky, lego, magnetky, knihy, minerály, trofeje, kalendáriky, servítky, ale niekto zbiera aj skúsenosti, zážitky či špinavé veci po deťoch)</a:t>
            </a:r>
          </a:p>
          <a:p>
            <a:pPr algn="ctr"/>
            <a:r>
              <a:rPr lang="sk-SK" sz="2000" i="1" dirty="0">
                <a:latin typeface="Oranda BT" pitchFamily="18" charset="0"/>
              </a:rPr>
              <a:t>Veľa hlasujúcich uviedlo, že zbiera tak medaily, ako aj mince, z čoho vyplýva, že numizmatika – zberateľstvo mincí a medailí sa často prekrýva</a:t>
            </a:r>
          </a:p>
          <a:p>
            <a:pPr marL="342900" indent="-342900" algn="ctr">
              <a:buFontTx/>
              <a:buChar char="-"/>
            </a:pPr>
            <a:endParaRPr lang="sk-SK" sz="2000" dirty="0" smtClean="0">
              <a:latin typeface="Oranda BT" pitchFamily="18" charset="0"/>
            </a:endParaRPr>
          </a:p>
          <a:p>
            <a:pPr marL="342900" indent="-342900" algn="ctr">
              <a:buFontTx/>
              <a:buChar char="-"/>
            </a:pPr>
            <a:endParaRPr lang="sk-SK" sz="2000" u="sng" dirty="0" smtClean="0">
              <a:latin typeface="Oranda BT"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21391263"/>
              </p:ext>
            </p:extLst>
          </p:nvPr>
        </p:nvGraphicFramePr>
        <p:xfrm>
          <a:off x="1240122" y="2438400"/>
          <a:ext cx="7009278" cy="1834028"/>
        </p:xfrm>
        <a:graphic>
          <a:graphicData uri="http://schemas.openxmlformats.org/drawingml/2006/table">
            <a:tbl>
              <a:tblPr firstRow="1" firstCol="1" bandRow="1">
                <a:tableStyleId>{5C22544A-7EE6-4342-B048-85BDC9FD1C3A}</a:tableStyleId>
              </a:tblPr>
              <a:tblGrid>
                <a:gridCol w="2336089"/>
                <a:gridCol w="2336089"/>
                <a:gridCol w="2337100"/>
              </a:tblGrid>
              <a:tr h="304800">
                <a:tc>
                  <a:txBody>
                    <a:bodyPr/>
                    <a:lstStyle/>
                    <a:p>
                      <a:pPr>
                        <a:lnSpc>
                          <a:spcPct val="115000"/>
                        </a:lnSpc>
                        <a:spcAft>
                          <a:spcPts val="0"/>
                        </a:spcAft>
                      </a:pPr>
                      <a:endParaRPr lang="en-GB" sz="1400" dirty="0">
                        <a:effectLst/>
                        <a:latin typeface="Oranda BT" pitchFamily="18" charset="0"/>
                        <a:ea typeface="Calibri"/>
                        <a:cs typeface="Times New Roman"/>
                      </a:endParaRPr>
                    </a:p>
                  </a:txBody>
                  <a:tcPr marL="68580" marR="68580" marT="0" marB="0"/>
                </a:tc>
                <a:tc>
                  <a:txBody>
                    <a:bodyPr/>
                    <a:lstStyle/>
                    <a:p>
                      <a:pPr>
                        <a:lnSpc>
                          <a:spcPct val="115000"/>
                        </a:lnSpc>
                        <a:spcAft>
                          <a:spcPts val="0"/>
                        </a:spcAft>
                      </a:pPr>
                      <a:r>
                        <a:rPr lang="sk-SK" sz="1400" dirty="0" smtClean="0">
                          <a:effectLst/>
                          <a:latin typeface="Oranda BT" pitchFamily="18" charset="0"/>
                          <a:ea typeface="Calibri"/>
                          <a:cs typeface="Times New Roman"/>
                        </a:rPr>
                        <a:t>Počet odpovedí</a:t>
                      </a:r>
                      <a:endParaRPr lang="en-GB" sz="1400" dirty="0">
                        <a:effectLst/>
                        <a:latin typeface="Oranda BT" pitchFamily="18" charset="0"/>
                        <a:ea typeface="Calibri"/>
                        <a:cs typeface="Times New Roman"/>
                      </a:endParaRPr>
                    </a:p>
                  </a:txBody>
                  <a:tcPr marL="68580" marR="68580" marT="0" marB="0"/>
                </a:tc>
                <a:tc>
                  <a:txBody>
                    <a:bodyPr/>
                    <a:lstStyle/>
                    <a:p>
                      <a:pPr>
                        <a:lnSpc>
                          <a:spcPct val="115000"/>
                        </a:lnSpc>
                        <a:spcAft>
                          <a:spcPts val="0"/>
                        </a:spcAft>
                      </a:pPr>
                      <a:endParaRPr lang="en-GB" sz="1400" dirty="0">
                        <a:effectLst/>
                        <a:latin typeface="Oranda BT" pitchFamily="18" charset="0"/>
                        <a:ea typeface="Calibri"/>
                        <a:cs typeface="Times New Roman"/>
                      </a:endParaRPr>
                    </a:p>
                  </a:txBody>
                  <a:tcPr marL="68580" marR="68580" marT="0" marB="0"/>
                </a:tc>
              </a:tr>
              <a:tr h="382307">
                <a:tc>
                  <a:txBody>
                    <a:bodyPr/>
                    <a:lstStyle/>
                    <a:p>
                      <a:pPr>
                        <a:lnSpc>
                          <a:spcPct val="115000"/>
                        </a:lnSpc>
                        <a:spcAft>
                          <a:spcPts val="0"/>
                        </a:spcAft>
                      </a:pPr>
                      <a:r>
                        <a:rPr lang="sk-SK" sz="1400" dirty="0">
                          <a:effectLst/>
                          <a:latin typeface="Oranda BT" pitchFamily="18" charset="0"/>
                          <a:ea typeface="Calibri"/>
                          <a:cs typeface="Times New Roman"/>
                        </a:rPr>
                        <a:t>Medaily</a:t>
                      </a:r>
                    </a:p>
                  </a:txBody>
                  <a:tcPr marL="68580" marR="68580" marT="0" marB="0"/>
                </a:tc>
                <a:tc>
                  <a:txBody>
                    <a:bodyPr/>
                    <a:lstStyle/>
                    <a:p>
                      <a:pPr>
                        <a:lnSpc>
                          <a:spcPct val="115000"/>
                        </a:lnSpc>
                        <a:spcAft>
                          <a:spcPts val="0"/>
                        </a:spcAft>
                      </a:pPr>
                      <a:r>
                        <a:rPr lang="sk-SK" sz="1400">
                          <a:effectLst/>
                          <a:latin typeface="Oranda BT" pitchFamily="18" charset="0"/>
                          <a:ea typeface="Calibri"/>
                          <a:cs typeface="Times New Roman"/>
                        </a:rPr>
                        <a:t>153</a:t>
                      </a:r>
                    </a:p>
                  </a:txBody>
                  <a:tcPr marL="68580" marR="68580" marT="0" marB="0"/>
                </a:tc>
                <a:tc>
                  <a:txBody>
                    <a:bodyPr/>
                    <a:lstStyle/>
                    <a:p>
                      <a:pPr>
                        <a:lnSpc>
                          <a:spcPct val="115000"/>
                        </a:lnSpc>
                        <a:spcAft>
                          <a:spcPts val="0"/>
                        </a:spcAft>
                      </a:pPr>
                      <a:r>
                        <a:rPr lang="sk-SK" sz="1400">
                          <a:effectLst/>
                          <a:latin typeface="Oranda BT" pitchFamily="18" charset="0"/>
                          <a:ea typeface="Calibri"/>
                          <a:cs typeface="Times New Roman"/>
                        </a:rPr>
                        <a:t>25,3 %</a:t>
                      </a:r>
                    </a:p>
                  </a:txBody>
                  <a:tcPr marL="68580" marR="68580" marT="0" marB="0"/>
                </a:tc>
              </a:tr>
              <a:tr h="382307">
                <a:tc>
                  <a:txBody>
                    <a:bodyPr/>
                    <a:lstStyle/>
                    <a:p>
                      <a:pPr>
                        <a:lnSpc>
                          <a:spcPct val="115000"/>
                        </a:lnSpc>
                        <a:spcAft>
                          <a:spcPts val="0"/>
                        </a:spcAft>
                      </a:pPr>
                      <a:r>
                        <a:rPr lang="sk-SK" sz="1400" dirty="0">
                          <a:effectLst/>
                          <a:latin typeface="Oranda BT" pitchFamily="18" charset="0"/>
                          <a:ea typeface="Calibri"/>
                          <a:cs typeface="Times New Roman"/>
                        </a:rPr>
                        <a:t>Mince</a:t>
                      </a:r>
                    </a:p>
                  </a:txBody>
                  <a:tcPr marL="68580" marR="68580" marT="0" marB="0"/>
                </a:tc>
                <a:tc>
                  <a:txBody>
                    <a:bodyPr/>
                    <a:lstStyle/>
                    <a:p>
                      <a:pPr>
                        <a:lnSpc>
                          <a:spcPct val="115000"/>
                        </a:lnSpc>
                        <a:spcAft>
                          <a:spcPts val="0"/>
                        </a:spcAft>
                      </a:pPr>
                      <a:r>
                        <a:rPr lang="sk-SK" sz="1400" dirty="0">
                          <a:effectLst/>
                          <a:latin typeface="Oranda BT" pitchFamily="18" charset="0"/>
                          <a:ea typeface="Calibri"/>
                          <a:cs typeface="Times New Roman"/>
                        </a:rPr>
                        <a:t>294</a:t>
                      </a:r>
                    </a:p>
                  </a:txBody>
                  <a:tcPr marL="68580" marR="68580" marT="0" marB="0"/>
                </a:tc>
                <a:tc>
                  <a:txBody>
                    <a:bodyPr/>
                    <a:lstStyle/>
                    <a:p>
                      <a:pPr>
                        <a:lnSpc>
                          <a:spcPct val="115000"/>
                        </a:lnSpc>
                        <a:spcAft>
                          <a:spcPts val="0"/>
                        </a:spcAft>
                      </a:pPr>
                      <a:r>
                        <a:rPr lang="sk-SK" sz="1400">
                          <a:effectLst/>
                          <a:latin typeface="Oranda BT" pitchFamily="18" charset="0"/>
                          <a:ea typeface="Calibri"/>
                          <a:cs typeface="Times New Roman"/>
                        </a:rPr>
                        <a:t>48,6 %</a:t>
                      </a:r>
                    </a:p>
                  </a:txBody>
                  <a:tcPr marL="68580" marR="68580" marT="0" marB="0"/>
                </a:tc>
              </a:tr>
              <a:tr h="382307">
                <a:tc>
                  <a:txBody>
                    <a:bodyPr/>
                    <a:lstStyle/>
                    <a:p>
                      <a:pPr>
                        <a:lnSpc>
                          <a:spcPct val="115000"/>
                        </a:lnSpc>
                        <a:spcAft>
                          <a:spcPts val="0"/>
                        </a:spcAft>
                      </a:pPr>
                      <a:r>
                        <a:rPr lang="sk-SK" sz="1400">
                          <a:effectLst/>
                          <a:latin typeface="Oranda BT" pitchFamily="18" charset="0"/>
                          <a:ea typeface="Calibri"/>
                          <a:cs typeface="Times New Roman"/>
                        </a:rPr>
                        <a:t>Nezbieram nič</a:t>
                      </a:r>
                    </a:p>
                  </a:txBody>
                  <a:tcPr marL="68580" marR="68580" marT="0" marB="0"/>
                </a:tc>
                <a:tc>
                  <a:txBody>
                    <a:bodyPr/>
                    <a:lstStyle/>
                    <a:p>
                      <a:pPr>
                        <a:lnSpc>
                          <a:spcPct val="115000"/>
                        </a:lnSpc>
                        <a:spcAft>
                          <a:spcPts val="0"/>
                        </a:spcAft>
                      </a:pPr>
                      <a:r>
                        <a:rPr lang="sk-SK" sz="1400" dirty="0">
                          <a:effectLst/>
                          <a:latin typeface="Oranda BT" pitchFamily="18" charset="0"/>
                          <a:ea typeface="Calibri"/>
                          <a:cs typeface="Times New Roman"/>
                        </a:rPr>
                        <a:t>230</a:t>
                      </a:r>
                    </a:p>
                  </a:txBody>
                  <a:tcPr marL="68580" marR="68580" marT="0" marB="0"/>
                </a:tc>
                <a:tc>
                  <a:txBody>
                    <a:bodyPr/>
                    <a:lstStyle/>
                    <a:p>
                      <a:pPr>
                        <a:lnSpc>
                          <a:spcPct val="115000"/>
                        </a:lnSpc>
                        <a:spcAft>
                          <a:spcPts val="0"/>
                        </a:spcAft>
                      </a:pPr>
                      <a:r>
                        <a:rPr lang="sk-SK" sz="1400" dirty="0">
                          <a:effectLst/>
                          <a:latin typeface="Oranda BT" pitchFamily="18" charset="0"/>
                          <a:ea typeface="Calibri"/>
                          <a:cs typeface="Times New Roman"/>
                        </a:rPr>
                        <a:t>38 %</a:t>
                      </a:r>
                    </a:p>
                  </a:txBody>
                  <a:tcPr marL="68580" marR="68580" marT="0" marB="0"/>
                </a:tc>
              </a:tr>
              <a:tr h="382307">
                <a:tc>
                  <a:txBody>
                    <a:bodyPr/>
                    <a:lstStyle/>
                    <a:p>
                      <a:pPr>
                        <a:lnSpc>
                          <a:spcPct val="115000"/>
                        </a:lnSpc>
                        <a:spcAft>
                          <a:spcPts val="0"/>
                        </a:spcAft>
                      </a:pPr>
                      <a:r>
                        <a:rPr lang="sk-SK" sz="1400">
                          <a:effectLst/>
                          <a:latin typeface="Oranda BT" pitchFamily="18" charset="0"/>
                          <a:ea typeface="Calibri"/>
                          <a:cs typeface="Times New Roman"/>
                        </a:rPr>
                        <a:t>Iné</a:t>
                      </a:r>
                    </a:p>
                  </a:txBody>
                  <a:tcPr marL="68580" marR="68580" marT="0" marB="0"/>
                </a:tc>
                <a:tc>
                  <a:txBody>
                    <a:bodyPr/>
                    <a:lstStyle/>
                    <a:p>
                      <a:pPr>
                        <a:lnSpc>
                          <a:spcPct val="115000"/>
                        </a:lnSpc>
                        <a:spcAft>
                          <a:spcPts val="0"/>
                        </a:spcAft>
                      </a:pPr>
                      <a:r>
                        <a:rPr lang="sk-SK" sz="1400">
                          <a:effectLst/>
                          <a:latin typeface="Oranda BT" pitchFamily="18" charset="0"/>
                          <a:ea typeface="Calibri"/>
                          <a:cs typeface="Times New Roman"/>
                        </a:rPr>
                        <a:t>89</a:t>
                      </a:r>
                    </a:p>
                  </a:txBody>
                  <a:tcPr marL="68580" marR="68580" marT="0" marB="0"/>
                </a:tc>
                <a:tc>
                  <a:txBody>
                    <a:bodyPr/>
                    <a:lstStyle/>
                    <a:p>
                      <a:pPr>
                        <a:lnSpc>
                          <a:spcPct val="115000"/>
                        </a:lnSpc>
                        <a:spcAft>
                          <a:spcPts val="0"/>
                        </a:spcAft>
                      </a:pPr>
                      <a:r>
                        <a:rPr lang="sk-SK" sz="1400" dirty="0">
                          <a:effectLst/>
                          <a:latin typeface="Oranda BT" pitchFamily="18" charset="0"/>
                          <a:ea typeface="Calibri"/>
                          <a:cs typeface="Times New Roman"/>
                        </a:rPr>
                        <a:t>14,7 %</a:t>
                      </a:r>
                    </a:p>
                  </a:txBody>
                  <a:tcPr marL="68580" marR="68580" marT="0" marB="0"/>
                </a:tc>
              </a:tr>
            </a:tbl>
          </a:graphicData>
        </a:graphic>
      </p:graphicFrame>
    </p:spTree>
    <p:extLst>
      <p:ext uri="{BB962C8B-B14F-4D97-AF65-F5344CB8AC3E}">
        <p14:creationId xmlns:p14="http://schemas.microsoft.com/office/powerpoint/2010/main" val="3391644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194674"/>
          </a:xfrm>
          <a:prstGeom prst="rect">
            <a:avLst/>
          </a:prstGeom>
        </p:spPr>
        <p:txBody>
          <a:bodyPr wrap="square">
            <a:normAutofit/>
          </a:bodyPr>
          <a:lstStyle/>
          <a:p>
            <a:pPr algn="ctr"/>
            <a:r>
              <a:rPr lang="sk-SK" sz="2000" b="1" u="sng" dirty="0" smtClean="0">
                <a:latin typeface="Oranda BT" pitchFamily="18" charset="0"/>
              </a:rPr>
              <a:t>Štatistiky ankety</a:t>
            </a:r>
          </a:p>
          <a:p>
            <a:pPr marL="342900" indent="-342900" algn="ctr">
              <a:buFontTx/>
              <a:buChar char="-"/>
            </a:pPr>
            <a:endParaRPr lang="sk-SK" sz="2000" dirty="0" smtClean="0">
              <a:latin typeface="Oranda BT" pitchFamily="18" charset="0"/>
            </a:endParaRPr>
          </a:p>
          <a:p>
            <a:pPr algn="ctr"/>
            <a:r>
              <a:rPr lang="sk-SK" sz="2000" u="sng" dirty="0">
                <a:latin typeface="Oranda BT" pitchFamily="18" charset="0"/>
              </a:rPr>
              <a:t>Ako dlho zbierate? </a:t>
            </a:r>
          </a:p>
          <a:p>
            <a:pPr algn="ctr"/>
            <a:r>
              <a:rPr lang="sk-SK" sz="2000" i="1" dirty="0" smtClean="0">
                <a:latin typeface="Oranda BT" pitchFamily="18" charset="0"/>
              </a:rPr>
              <a:t>(579 odpovedí)</a:t>
            </a:r>
            <a:endParaRPr lang="sk-SK" sz="2000" i="1" dirty="0">
              <a:latin typeface="Oranda BT"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685468565"/>
              </p:ext>
            </p:extLst>
          </p:nvPr>
        </p:nvGraphicFramePr>
        <p:xfrm>
          <a:off x="1253489" y="2498280"/>
          <a:ext cx="6995912" cy="2000250"/>
        </p:xfrm>
        <a:graphic>
          <a:graphicData uri="http://schemas.openxmlformats.org/drawingml/2006/table">
            <a:tbl>
              <a:tblPr firstRow="1" firstCol="1" bandRow="1">
                <a:tableStyleId>{5C22544A-7EE6-4342-B048-85BDC9FD1C3A}</a:tableStyleId>
              </a:tblPr>
              <a:tblGrid>
                <a:gridCol w="2327911"/>
                <a:gridCol w="2362200"/>
                <a:gridCol w="2305801"/>
              </a:tblGrid>
              <a:tr h="400050">
                <a:tc>
                  <a:txBody>
                    <a:bodyPr/>
                    <a:lstStyle/>
                    <a:p>
                      <a:pPr>
                        <a:lnSpc>
                          <a:spcPct val="115000"/>
                        </a:lnSpc>
                        <a:spcAft>
                          <a:spcPts val="0"/>
                        </a:spcAft>
                      </a:pPr>
                      <a:endParaRPr lang="en-GB" sz="1400" b="1" kern="1200" dirty="0">
                        <a:solidFill>
                          <a:schemeClr val="lt1"/>
                        </a:solidFill>
                        <a:effectLst/>
                        <a:latin typeface="Oranda BT" pitchFamily="18" charset="0"/>
                        <a:ea typeface="+mn-ea"/>
                        <a:cs typeface="+mn-cs"/>
                      </a:endParaRPr>
                    </a:p>
                  </a:txBody>
                  <a:tcPr marL="68580" marR="68580" marT="0" marB="0"/>
                </a:tc>
                <a:tc>
                  <a:txBody>
                    <a:bodyPr/>
                    <a:lstStyle/>
                    <a:p>
                      <a:r>
                        <a:rPr lang="sk-SK" sz="1400" b="1" kern="1200" dirty="0" smtClean="0">
                          <a:solidFill>
                            <a:schemeClr val="lt1"/>
                          </a:solidFill>
                          <a:effectLst/>
                          <a:latin typeface="Oranda BT" pitchFamily="18" charset="0"/>
                          <a:ea typeface="+mn-ea"/>
                          <a:cs typeface="+mn-cs"/>
                        </a:rPr>
                        <a:t>Počet odpovedí</a:t>
                      </a:r>
                      <a:endParaRPr lang="en-GB" sz="1400" b="1" kern="1200" dirty="0">
                        <a:solidFill>
                          <a:schemeClr val="lt1"/>
                        </a:solidFill>
                        <a:effectLst/>
                        <a:latin typeface="Oranda BT" pitchFamily="18" charset="0"/>
                        <a:ea typeface="+mn-ea"/>
                        <a:cs typeface="+mn-cs"/>
                      </a:endParaRPr>
                    </a:p>
                  </a:txBody>
                  <a:tcPr marL="68580" marR="68580" marT="0" marB="0"/>
                </a:tc>
                <a:tc>
                  <a:txBody>
                    <a:bodyPr/>
                    <a:lstStyle/>
                    <a:p>
                      <a:endParaRPr lang="en-GB" sz="1400" dirty="0">
                        <a:latin typeface="Oranda BT" pitchFamily="18" charset="0"/>
                      </a:endParaRPr>
                    </a:p>
                  </a:txBody>
                  <a:tcPr marL="68580" marR="68580" marT="0" marB="0"/>
                </a:tc>
              </a:tr>
              <a:tr h="400050">
                <a:tc>
                  <a:txBody>
                    <a:bodyPr/>
                    <a:lstStyle/>
                    <a:p>
                      <a:pPr>
                        <a:lnSpc>
                          <a:spcPct val="115000"/>
                        </a:lnSpc>
                        <a:spcAft>
                          <a:spcPts val="0"/>
                        </a:spcAft>
                      </a:pPr>
                      <a:r>
                        <a:rPr lang="sk-SK" sz="1200">
                          <a:effectLst/>
                          <a:latin typeface="Oranda BT" pitchFamily="18" charset="0"/>
                          <a:ea typeface="Calibri"/>
                          <a:cs typeface="Times New Roman"/>
                        </a:rPr>
                        <a:t>&lt; 1 rok</a:t>
                      </a:r>
                    </a:p>
                  </a:txBody>
                  <a:tcPr marL="68580" marR="68580" marT="0" marB="0"/>
                </a:tc>
                <a:tc>
                  <a:txBody>
                    <a:bodyPr/>
                    <a:lstStyle/>
                    <a:p>
                      <a:pPr>
                        <a:lnSpc>
                          <a:spcPct val="115000"/>
                        </a:lnSpc>
                        <a:spcAft>
                          <a:spcPts val="0"/>
                        </a:spcAft>
                      </a:pPr>
                      <a:r>
                        <a:rPr lang="sk-SK" sz="1200">
                          <a:effectLst/>
                          <a:latin typeface="Oranda BT" pitchFamily="18" charset="0"/>
                          <a:ea typeface="Calibri"/>
                          <a:cs typeface="Times New Roman"/>
                        </a:rPr>
                        <a:t>27</a:t>
                      </a:r>
                    </a:p>
                  </a:txBody>
                  <a:tcPr marL="68580" marR="68580" marT="0" marB="0"/>
                </a:tc>
                <a:tc>
                  <a:txBody>
                    <a:bodyPr/>
                    <a:lstStyle/>
                    <a:p>
                      <a:pPr>
                        <a:lnSpc>
                          <a:spcPct val="115000"/>
                        </a:lnSpc>
                        <a:spcAft>
                          <a:spcPts val="0"/>
                        </a:spcAft>
                      </a:pPr>
                      <a:r>
                        <a:rPr lang="sk-SK" sz="1200">
                          <a:effectLst/>
                          <a:latin typeface="Oranda BT" pitchFamily="18" charset="0"/>
                          <a:ea typeface="Calibri"/>
                          <a:cs typeface="Times New Roman"/>
                        </a:rPr>
                        <a:t>4,7 </a:t>
                      </a:r>
                      <a:r>
                        <a:rPr lang="en-GB" sz="1200">
                          <a:effectLst/>
                          <a:latin typeface="Oranda BT" pitchFamily="18" charset="0"/>
                          <a:ea typeface="Calibri"/>
                          <a:cs typeface="Times New Roman"/>
                        </a:rPr>
                        <a:t>%</a:t>
                      </a:r>
                      <a:endParaRPr lang="sk-SK" sz="1200">
                        <a:effectLst/>
                        <a:latin typeface="Oranda BT" pitchFamily="18" charset="0"/>
                        <a:ea typeface="Calibri"/>
                        <a:cs typeface="Times New Roman"/>
                      </a:endParaRPr>
                    </a:p>
                  </a:txBody>
                  <a:tcPr marL="68580" marR="68580" marT="0" marB="0"/>
                </a:tc>
              </a:tr>
              <a:tr h="400050">
                <a:tc>
                  <a:txBody>
                    <a:bodyPr/>
                    <a:lstStyle/>
                    <a:p>
                      <a:pPr>
                        <a:lnSpc>
                          <a:spcPct val="115000"/>
                        </a:lnSpc>
                        <a:spcAft>
                          <a:spcPts val="0"/>
                        </a:spcAft>
                      </a:pPr>
                      <a:r>
                        <a:rPr lang="sk-SK" sz="1200">
                          <a:effectLst/>
                          <a:latin typeface="Oranda BT" pitchFamily="18" charset="0"/>
                          <a:ea typeface="Calibri"/>
                          <a:cs typeface="Times New Roman"/>
                        </a:rPr>
                        <a:t>1 rok - 5 rokov</a:t>
                      </a:r>
                    </a:p>
                  </a:txBody>
                  <a:tcPr marL="68580" marR="68580" marT="0" marB="0"/>
                </a:tc>
                <a:tc>
                  <a:txBody>
                    <a:bodyPr/>
                    <a:lstStyle/>
                    <a:p>
                      <a:pPr>
                        <a:lnSpc>
                          <a:spcPct val="115000"/>
                        </a:lnSpc>
                        <a:spcAft>
                          <a:spcPts val="0"/>
                        </a:spcAft>
                      </a:pPr>
                      <a:r>
                        <a:rPr lang="sk-SK" sz="1200">
                          <a:effectLst/>
                          <a:latin typeface="Oranda BT" pitchFamily="18" charset="0"/>
                          <a:ea typeface="Calibri"/>
                          <a:cs typeface="Times New Roman"/>
                        </a:rPr>
                        <a:t>97</a:t>
                      </a:r>
                    </a:p>
                  </a:txBody>
                  <a:tcPr marL="68580" marR="68580" marT="0" marB="0"/>
                </a:tc>
                <a:tc>
                  <a:txBody>
                    <a:bodyPr/>
                    <a:lstStyle/>
                    <a:p>
                      <a:pPr>
                        <a:lnSpc>
                          <a:spcPct val="115000"/>
                        </a:lnSpc>
                        <a:spcAft>
                          <a:spcPts val="0"/>
                        </a:spcAft>
                      </a:pPr>
                      <a:r>
                        <a:rPr lang="sk-SK" sz="1200">
                          <a:effectLst/>
                          <a:latin typeface="Oranda BT" pitchFamily="18" charset="0"/>
                          <a:ea typeface="Calibri"/>
                          <a:cs typeface="Times New Roman"/>
                        </a:rPr>
                        <a:t>16,8 %</a:t>
                      </a:r>
                    </a:p>
                  </a:txBody>
                  <a:tcPr marL="68580" marR="68580" marT="0" marB="0"/>
                </a:tc>
              </a:tr>
              <a:tr h="400050">
                <a:tc>
                  <a:txBody>
                    <a:bodyPr/>
                    <a:lstStyle/>
                    <a:p>
                      <a:pPr>
                        <a:lnSpc>
                          <a:spcPct val="115000"/>
                        </a:lnSpc>
                        <a:spcAft>
                          <a:spcPts val="0"/>
                        </a:spcAft>
                      </a:pPr>
                      <a:r>
                        <a:rPr lang="sk-SK" sz="1200">
                          <a:effectLst/>
                          <a:latin typeface="Oranda BT" pitchFamily="18" charset="0"/>
                          <a:ea typeface="Calibri"/>
                          <a:cs typeface="Times New Roman"/>
                        </a:rPr>
                        <a:t>&gt; 5 rokov</a:t>
                      </a:r>
                    </a:p>
                  </a:txBody>
                  <a:tcPr marL="68580" marR="68580" marT="0" marB="0"/>
                </a:tc>
                <a:tc>
                  <a:txBody>
                    <a:bodyPr/>
                    <a:lstStyle/>
                    <a:p>
                      <a:pPr>
                        <a:lnSpc>
                          <a:spcPct val="115000"/>
                        </a:lnSpc>
                        <a:spcAft>
                          <a:spcPts val="0"/>
                        </a:spcAft>
                      </a:pPr>
                      <a:r>
                        <a:rPr lang="sk-SK" sz="1200">
                          <a:effectLst/>
                          <a:latin typeface="Oranda BT" pitchFamily="18" charset="0"/>
                          <a:ea typeface="Calibri"/>
                          <a:cs typeface="Times New Roman"/>
                        </a:rPr>
                        <a:t>238</a:t>
                      </a:r>
                    </a:p>
                  </a:txBody>
                  <a:tcPr marL="68580" marR="68580" marT="0" marB="0"/>
                </a:tc>
                <a:tc>
                  <a:txBody>
                    <a:bodyPr/>
                    <a:lstStyle/>
                    <a:p>
                      <a:pPr>
                        <a:lnSpc>
                          <a:spcPct val="115000"/>
                        </a:lnSpc>
                        <a:spcAft>
                          <a:spcPts val="0"/>
                        </a:spcAft>
                      </a:pPr>
                      <a:r>
                        <a:rPr lang="sk-SK" sz="1200">
                          <a:effectLst/>
                          <a:latin typeface="Oranda BT" pitchFamily="18" charset="0"/>
                          <a:ea typeface="Calibri"/>
                          <a:cs typeface="Times New Roman"/>
                        </a:rPr>
                        <a:t>41,1 %</a:t>
                      </a:r>
                    </a:p>
                  </a:txBody>
                  <a:tcPr marL="68580" marR="68580" marT="0" marB="0"/>
                </a:tc>
              </a:tr>
              <a:tr h="400050">
                <a:tc>
                  <a:txBody>
                    <a:bodyPr/>
                    <a:lstStyle/>
                    <a:p>
                      <a:pPr>
                        <a:lnSpc>
                          <a:spcPct val="115000"/>
                        </a:lnSpc>
                        <a:spcAft>
                          <a:spcPts val="0"/>
                        </a:spcAft>
                      </a:pPr>
                      <a:r>
                        <a:rPr lang="sk-SK" sz="1200" dirty="0">
                          <a:effectLst/>
                          <a:latin typeface="Oranda BT" pitchFamily="18" charset="0"/>
                          <a:ea typeface="Calibri"/>
                          <a:cs typeface="Times New Roman"/>
                        </a:rPr>
                        <a:t>Nezbieram</a:t>
                      </a:r>
                    </a:p>
                  </a:txBody>
                  <a:tcPr marL="68580" marR="68580" marT="0" marB="0"/>
                </a:tc>
                <a:tc>
                  <a:txBody>
                    <a:bodyPr/>
                    <a:lstStyle/>
                    <a:p>
                      <a:pPr>
                        <a:lnSpc>
                          <a:spcPct val="115000"/>
                        </a:lnSpc>
                        <a:spcAft>
                          <a:spcPts val="0"/>
                        </a:spcAft>
                      </a:pPr>
                      <a:r>
                        <a:rPr lang="sk-SK" sz="1200">
                          <a:effectLst/>
                          <a:latin typeface="Oranda BT" pitchFamily="18" charset="0"/>
                          <a:ea typeface="Calibri"/>
                          <a:cs typeface="Times New Roman"/>
                        </a:rPr>
                        <a:t>219</a:t>
                      </a:r>
                    </a:p>
                  </a:txBody>
                  <a:tcPr marL="68580" marR="68580" marT="0" marB="0"/>
                </a:tc>
                <a:tc>
                  <a:txBody>
                    <a:bodyPr/>
                    <a:lstStyle/>
                    <a:p>
                      <a:pPr>
                        <a:lnSpc>
                          <a:spcPct val="115000"/>
                        </a:lnSpc>
                        <a:spcAft>
                          <a:spcPts val="0"/>
                        </a:spcAft>
                      </a:pPr>
                      <a:r>
                        <a:rPr lang="sk-SK" sz="1200" dirty="0">
                          <a:effectLst/>
                          <a:latin typeface="Oranda BT" pitchFamily="18" charset="0"/>
                          <a:ea typeface="Calibri"/>
                          <a:cs typeface="Times New Roman"/>
                        </a:rPr>
                        <a:t>37,8 %</a:t>
                      </a:r>
                    </a:p>
                  </a:txBody>
                  <a:tcPr marL="68580" marR="68580" marT="0" marB="0"/>
                </a:tc>
              </a:tr>
            </a:tbl>
          </a:graphicData>
        </a:graphic>
      </p:graphicFrame>
    </p:spTree>
    <p:extLst>
      <p:ext uri="{BB962C8B-B14F-4D97-AF65-F5344CB8AC3E}">
        <p14:creationId xmlns:p14="http://schemas.microsoft.com/office/powerpoint/2010/main" val="1847201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575674"/>
          </a:xfrm>
          <a:prstGeom prst="rect">
            <a:avLst/>
          </a:prstGeom>
        </p:spPr>
        <p:txBody>
          <a:bodyPr wrap="square">
            <a:normAutofit fontScale="92500" lnSpcReduction="20000"/>
          </a:bodyPr>
          <a:lstStyle/>
          <a:p>
            <a:pPr algn="ctr"/>
            <a:r>
              <a:rPr lang="sk-SK" sz="2000" b="1" u="sng" dirty="0" smtClean="0">
                <a:latin typeface="Oranda BT" pitchFamily="18" charset="0"/>
              </a:rPr>
              <a:t>Štatistiky ankety</a:t>
            </a:r>
          </a:p>
          <a:p>
            <a:pPr marL="342900" indent="-342900" algn="ctr">
              <a:buFontTx/>
              <a:buChar char="-"/>
            </a:pPr>
            <a:endParaRPr lang="sk-SK" sz="2000" dirty="0" smtClean="0">
              <a:latin typeface="Oranda BT" pitchFamily="18" charset="0"/>
            </a:endParaRPr>
          </a:p>
          <a:p>
            <a:pPr algn="ctr"/>
            <a:r>
              <a:rPr lang="pt-BR" sz="2000" u="sng" dirty="0">
                <a:latin typeface="Oranda BT" pitchFamily="18" charset="0"/>
              </a:rPr>
              <a:t>Čo sa Vám páči na medailách</a:t>
            </a:r>
            <a:r>
              <a:rPr lang="pt-BR" sz="2000" u="sng" dirty="0" smtClean="0">
                <a:latin typeface="Oranda BT" pitchFamily="18" charset="0"/>
              </a:rPr>
              <a:t>?</a:t>
            </a:r>
            <a:r>
              <a:rPr lang="sk-SK" sz="2000" u="sng" dirty="0" smtClean="0">
                <a:latin typeface="Oranda BT" pitchFamily="18" charset="0"/>
              </a:rPr>
              <a:t> </a:t>
            </a:r>
            <a:endParaRPr lang="sk-SK" sz="2000" u="sng" dirty="0">
              <a:latin typeface="Oranda BT" pitchFamily="18" charset="0"/>
            </a:endParaRPr>
          </a:p>
          <a:p>
            <a:endParaRPr lang="sk-SK" sz="2000" dirty="0" smtClean="0">
              <a:latin typeface="Oranda BT" pitchFamily="18" charset="0"/>
            </a:endParaRPr>
          </a:p>
          <a:p>
            <a:r>
              <a:rPr lang="sk-SK" sz="2000" dirty="0" smtClean="0">
                <a:latin typeface="Oranda BT" pitchFamily="18" charset="0"/>
              </a:rPr>
              <a:t>Najčastejšie </a:t>
            </a:r>
            <a:r>
              <a:rPr lang="sk-SK" sz="2000" dirty="0">
                <a:latin typeface="Oranda BT" pitchFamily="18" charset="0"/>
              </a:rPr>
              <a:t>odpovede – téma, motív, spracovanie, umenie, majstrovstvo, nápad, remeslo, príbeh, odkaz, tradície, </a:t>
            </a:r>
            <a:r>
              <a:rPr lang="sk-SK" sz="2000" dirty="0" smtClean="0">
                <a:latin typeface="Oranda BT" pitchFamily="18" charset="0"/>
              </a:rPr>
              <a:t>história</a:t>
            </a:r>
          </a:p>
          <a:p>
            <a:endParaRPr lang="en-GB" sz="2000" dirty="0">
              <a:latin typeface="Oranda BT" pitchFamily="18" charset="0"/>
            </a:endParaRPr>
          </a:p>
          <a:p>
            <a:r>
              <a:rPr lang="sk-SK" sz="2000" i="1" dirty="0" smtClean="0"/>
              <a:t>Forma</a:t>
            </a:r>
            <a:r>
              <a:rPr lang="sk-SK" sz="2000" i="1" dirty="0"/>
              <a:t>, štýl, námet  a vyhotovenie. Dizajn, vypracovanie, príbeh za ich vytvorením. Ich príbeh a </a:t>
            </a:r>
            <a:r>
              <a:rPr lang="sk-SK" sz="2100" i="1" dirty="0"/>
              <a:t>umelecká hodnota. Kreatívne spracovanie. Prevedenie naše histórie do kovu. Je to malé umelecké dielo - myšlienka, prepracovanosť. Schopnosť v detaile zachytiť podstatu. </a:t>
            </a:r>
            <a:r>
              <a:rPr lang="sk-SK" sz="2100" i="1" dirty="0" smtClean="0"/>
              <a:t>Na </a:t>
            </a:r>
            <a:r>
              <a:rPr lang="sk-SK" sz="2100" i="1" dirty="0" err="1"/>
              <a:t>medailích</a:t>
            </a:r>
            <a:r>
              <a:rPr lang="sk-SK" sz="2100" i="1" dirty="0"/>
              <a:t> </a:t>
            </a:r>
            <a:r>
              <a:rPr lang="sk-SK" sz="2100" i="1" dirty="0" err="1"/>
              <a:t>velice</a:t>
            </a:r>
            <a:r>
              <a:rPr lang="sk-SK" sz="2100" i="1" dirty="0"/>
              <a:t> cením to, jak </a:t>
            </a:r>
            <a:r>
              <a:rPr lang="sk-SK" sz="2100" i="1" dirty="0" err="1"/>
              <a:t>multioborově</a:t>
            </a:r>
            <a:r>
              <a:rPr lang="sk-SK" sz="2100" i="1" dirty="0"/>
              <a:t> je </a:t>
            </a:r>
            <a:r>
              <a:rPr lang="sk-SK" sz="2100" i="1" dirty="0" err="1"/>
              <a:t>lze</a:t>
            </a:r>
            <a:r>
              <a:rPr lang="sk-SK" sz="2100" i="1" dirty="0"/>
              <a:t> </a:t>
            </a:r>
            <a:r>
              <a:rPr lang="sk-SK" sz="2100" i="1" dirty="0" err="1"/>
              <a:t>vnímat</a:t>
            </a:r>
            <a:r>
              <a:rPr lang="sk-SK" sz="2100" i="1" dirty="0"/>
              <a:t> - jedná </a:t>
            </a:r>
            <a:r>
              <a:rPr lang="sk-SK" sz="2100" i="1" dirty="0" err="1"/>
              <a:t>se</a:t>
            </a:r>
            <a:r>
              <a:rPr lang="sk-SK" sz="2100" i="1" dirty="0"/>
              <a:t> o </a:t>
            </a:r>
            <a:r>
              <a:rPr lang="sk-SK" sz="2100" i="1" dirty="0" err="1"/>
              <a:t>pamětní</a:t>
            </a:r>
            <a:r>
              <a:rPr lang="sk-SK" sz="2100" i="1" dirty="0"/>
              <a:t>, </a:t>
            </a:r>
            <a:r>
              <a:rPr lang="sk-SK" sz="2100" i="1" dirty="0" err="1"/>
              <a:t>chcete-li</a:t>
            </a:r>
            <a:r>
              <a:rPr lang="sk-SK" sz="2100" i="1" dirty="0"/>
              <a:t> propagační </a:t>
            </a:r>
            <a:r>
              <a:rPr lang="sk-SK" sz="2100" i="1" dirty="0" err="1"/>
              <a:t>předmět</a:t>
            </a:r>
            <a:r>
              <a:rPr lang="sk-SK" sz="2100" i="1" dirty="0"/>
              <a:t>, </a:t>
            </a:r>
            <a:r>
              <a:rPr lang="sk-SK" sz="2100" i="1" dirty="0" err="1"/>
              <a:t>ocenění</a:t>
            </a:r>
            <a:r>
              <a:rPr lang="sk-SK" sz="2100" i="1" dirty="0"/>
              <a:t>, investiční </a:t>
            </a:r>
            <a:r>
              <a:rPr lang="sk-SK" sz="2100" i="1" dirty="0" err="1"/>
              <a:t>předmět</a:t>
            </a:r>
            <a:r>
              <a:rPr lang="sk-SK" sz="2100" i="1" dirty="0"/>
              <a:t>, ale také významný </a:t>
            </a:r>
            <a:r>
              <a:rPr lang="sk-SK" sz="2100" i="1" dirty="0" err="1"/>
              <a:t>umělecký</a:t>
            </a:r>
            <a:r>
              <a:rPr lang="sk-SK" sz="2100" i="1" dirty="0"/>
              <a:t> </a:t>
            </a:r>
            <a:r>
              <a:rPr lang="sk-SK" sz="2100" i="1" dirty="0" err="1"/>
              <a:t>předmět</a:t>
            </a:r>
            <a:r>
              <a:rPr lang="sk-SK" sz="2100" i="1" dirty="0"/>
              <a:t> a také </a:t>
            </a:r>
            <a:r>
              <a:rPr lang="sk-SK" sz="2100" i="1" dirty="0" err="1"/>
              <a:t>výdobytek</a:t>
            </a:r>
            <a:r>
              <a:rPr lang="sk-SK" sz="2100" i="1" dirty="0"/>
              <a:t> technologického pokroku. </a:t>
            </a:r>
            <a:endParaRPr lang="sk-SK" sz="2100" i="1" dirty="0" smtClean="0"/>
          </a:p>
          <a:p>
            <a:r>
              <a:rPr lang="sk-SK" sz="2100" i="1" dirty="0" smtClean="0"/>
              <a:t>Medaily </a:t>
            </a:r>
            <a:r>
              <a:rPr lang="sk-SK" sz="2100" i="1" dirty="0"/>
              <a:t>sú prierezom našej histórie. Tým, že sú väčšie,  tak tam viac vyniknú detaily komplikovanejších námetov, plus sa mi páči reliéfnosť medailí. Plastické stvárnenie histórie. To, že námety na ne sú nevyčerpateľné a je to krásna práca. Umenie v kove. Páči sa mi precízna, </a:t>
            </a:r>
            <a:r>
              <a:rPr lang="sk-SK" sz="2100" i="1" dirty="0" err="1"/>
              <a:t>sústredivá</a:t>
            </a:r>
            <a:r>
              <a:rPr lang="sk-SK" sz="2100" i="1" dirty="0"/>
              <a:t> práca s výsledkom trvalej hodnoty. Medaily sú nádherné a umožňujú zvečniť udalosti a cez ne si ich pripomínať. Precízne detailné spracovanie motívu - odkaz budúcim generáciám. Možnosť umelecky stvárniť, alebo vyjadriť sa k aktuálnej alebo aj historickej udalosti (osobnosti) iným spôsobom ako na minciach</a:t>
            </a:r>
            <a:r>
              <a:rPr lang="sk-SK" sz="2100" i="1" dirty="0" smtClean="0"/>
              <a:t>. </a:t>
            </a:r>
            <a:r>
              <a:rPr lang="sk-SK" sz="2100" i="1" dirty="0"/>
              <a:t>Na </a:t>
            </a:r>
            <a:r>
              <a:rPr lang="sk-SK" sz="2100" i="1" dirty="0" err="1"/>
              <a:t>medailích</a:t>
            </a:r>
            <a:r>
              <a:rPr lang="sk-SK" sz="2100" i="1" dirty="0"/>
              <a:t> </a:t>
            </a:r>
            <a:r>
              <a:rPr lang="sk-SK" sz="2100" i="1" dirty="0" err="1"/>
              <a:t>se</a:t>
            </a:r>
            <a:r>
              <a:rPr lang="sk-SK" sz="2100" i="1" dirty="0"/>
              <a:t> mi </a:t>
            </a:r>
            <a:r>
              <a:rPr lang="sk-SK" sz="2100" i="1" dirty="0" err="1"/>
              <a:t>líbí</a:t>
            </a:r>
            <a:r>
              <a:rPr lang="sk-SK" sz="2100" i="1" dirty="0"/>
              <a:t>, </a:t>
            </a:r>
            <a:r>
              <a:rPr lang="sk-SK" sz="2100" i="1" dirty="0" err="1"/>
              <a:t>když</a:t>
            </a:r>
            <a:r>
              <a:rPr lang="sk-SK" sz="2100" i="1" dirty="0"/>
              <a:t> autor na tak </a:t>
            </a:r>
            <a:r>
              <a:rPr lang="sk-SK" sz="2100" i="1" dirty="0" err="1"/>
              <a:t>malém</a:t>
            </a:r>
            <a:r>
              <a:rPr lang="sk-SK" sz="2100" i="1" dirty="0"/>
              <a:t> </a:t>
            </a:r>
            <a:r>
              <a:rPr lang="sk-SK" sz="2100" i="1" dirty="0" err="1"/>
              <a:t>prostoru</a:t>
            </a:r>
            <a:r>
              <a:rPr lang="sk-SK" sz="2100" i="1" dirty="0"/>
              <a:t> dokáže </a:t>
            </a:r>
            <a:r>
              <a:rPr lang="sk-SK" sz="2100" i="1" dirty="0" err="1"/>
              <a:t>vystihnout</a:t>
            </a:r>
            <a:r>
              <a:rPr lang="sk-SK" sz="2100" i="1" dirty="0"/>
              <a:t> okamžik, či moment zadaného </a:t>
            </a:r>
            <a:r>
              <a:rPr lang="sk-SK" sz="2100" i="1" dirty="0" err="1"/>
              <a:t>tématu</a:t>
            </a:r>
            <a:r>
              <a:rPr lang="sk-SK" sz="2100" i="1" dirty="0"/>
              <a:t> v nezvyklé </a:t>
            </a:r>
            <a:r>
              <a:rPr lang="sk-SK" sz="2100" i="1" dirty="0" err="1"/>
              <a:t>formě</a:t>
            </a:r>
            <a:r>
              <a:rPr lang="sk-SK" sz="2100" i="1" dirty="0"/>
              <a:t>, nebo u portrétu okamžik skoro </a:t>
            </a:r>
            <a:r>
              <a:rPr lang="sk-SK" sz="2100" i="1" dirty="0" err="1"/>
              <a:t>jako</a:t>
            </a:r>
            <a:r>
              <a:rPr lang="sk-SK" sz="2100" i="1" dirty="0"/>
              <a:t> živé. </a:t>
            </a:r>
            <a:endParaRPr lang="sk-SK" sz="2100" dirty="0"/>
          </a:p>
        </p:txBody>
      </p:sp>
    </p:spTree>
    <p:extLst>
      <p:ext uri="{BB962C8B-B14F-4D97-AF65-F5344CB8AC3E}">
        <p14:creationId xmlns:p14="http://schemas.microsoft.com/office/powerpoint/2010/main" val="2716871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575674"/>
          </a:xfrm>
          <a:prstGeom prst="rect">
            <a:avLst/>
          </a:prstGeom>
        </p:spPr>
        <p:txBody>
          <a:bodyPr wrap="square">
            <a:normAutofit fontScale="77500" lnSpcReduction="20000"/>
          </a:bodyPr>
          <a:lstStyle/>
          <a:p>
            <a:r>
              <a:rPr lang="sk-SK" sz="2000" u="sng" dirty="0" smtClean="0">
                <a:latin typeface="Oranda BT" pitchFamily="18" charset="0"/>
              </a:rPr>
              <a:t>Odkazy </a:t>
            </a:r>
            <a:r>
              <a:rPr lang="sk-SK" sz="2000" u="sng" dirty="0">
                <a:latin typeface="Oranda BT" pitchFamily="18" charset="0"/>
              </a:rPr>
              <a:t>/ </a:t>
            </a:r>
            <a:r>
              <a:rPr lang="sk-SK" sz="2000" u="sng" dirty="0" smtClean="0">
                <a:latin typeface="Oranda BT" pitchFamily="18" charset="0"/>
              </a:rPr>
              <a:t>komentáre hlasujúcich</a:t>
            </a:r>
          </a:p>
          <a:p>
            <a:endParaRPr lang="sk-SK" sz="2000" u="sng" dirty="0">
              <a:latin typeface="Oranda BT" pitchFamily="18" charset="0"/>
            </a:endParaRPr>
          </a:p>
          <a:p>
            <a:r>
              <a:rPr lang="sk-SK" i="1" dirty="0"/>
              <a:t>Ďakujem za možnosť zúčastniť sa vašej ankety</a:t>
            </a:r>
          </a:p>
          <a:p>
            <a:r>
              <a:rPr lang="sk-SK" i="1" dirty="0"/>
              <a:t>Ťažko sa rozhodnúť pre jednu medailu, každá je jedinečná a krásna svojim spôsobom.</a:t>
            </a:r>
          </a:p>
          <a:p>
            <a:r>
              <a:rPr lang="sk-SK" i="1" dirty="0"/>
              <a:t>Je fantastické, že existuje </a:t>
            </a:r>
            <a:r>
              <a:rPr lang="sk-SK" i="1" dirty="0" err="1"/>
              <a:t>takováto</a:t>
            </a:r>
            <a:r>
              <a:rPr lang="sk-SK" i="1" dirty="0"/>
              <a:t> </a:t>
            </a:r>
            <a:r>
              <a:rPr lang="sk-SK" i="1" dirty="0" err="1"/>
              <a:t>iniciativa</a:t>
            </a:r>
            <a:r>
              <a:rPr lang="sk-SK" i="1" dirty="0"/>
              <a:t>. </a:t>
            </a:r>
            <a:r>
              <a:rPr lang="sk-SK" b="1" i="1" dirty="0"/>
              <a:t>Rád </a:t>
            </a:r>
            <a:r>
              <a:rPr lang="sk-SK" b="1" i="1" dirty="0" err="1"/>
              <a:t>bych</a:t>
            </a:r>
            <a:r>
              <a:rPr lang="sk-SK" b="1" i="1" dirty="0"/>
              <a:t> v </a:t>
            </a:r>
            <a:r>
              <a:rPr lang="sk-SK" b="1" i="1" dirty="0" err="1"/>
              <a:t>budoucnu</a:t>
            </a:r>
            <a:r>
              <a:rPr lang="sk-SK" b="1" i="1" dirty="0"/>
              <a:t> </a:t>
            </a:r>
            <a:r>
              <a:rPr lang="sk-SK" b="1" i="1" dirty="0" err="1"/>
              <a:t>přemýšlel</a:t>
            </a:r>
            <a:r>
              <a:rPr lang="sk-SK" b="1" i="1" dirty="0"/>
              <a:t> o </a:t>
            </a:r>
            <a:r>
              <a:rPr lang="sk-SK" b="1" i="1" dirty="0" err="1"/>
              <a:t>organizaci</a:t>
            </a:r>
            <a:r>
              <a:rPr lang="sk-SK" b="1" i="1" dirty="0"/>
              <a:t> také v České </a:t>
            </a:r>
            <a:r>
              <a:rPr lang="sk-SK" b="1" i="1" dirty="0" err="1"/>
              <a:t>republice</a:t>
            </a:r>
            <a:r>
              <a:rPr lang="sk-SK" b="1" i="1" dirty="0"/>
              <a:t>.</a:t>
            </a:r>
          </a:p>
          <a:p>
            <a:r>
              <a:rPr lang="sk-SK" i="1" dirty="0" smtClean="0"/>
              <a:t>Oceňujem </a:t>
            </a:r>
            <a:r>
              <a:rPr lang="sk-SK" i="1" dirty="0"/>
              <a:t>túto anketu, je zaujímavá a užitočná s množstvom informácií</a:t>
            </a:r>
          </a:p>
          <a:p>
            <a:r>
              <a:rPr lang="sk-SK" i="1" dirty="0" smtClean="0"/>
              <a:t>Veľmi </a:t>
            </a:r>
            <a:r>
              <a:rPr lang="sk-SK" i="1" dirty="0"/>
              <a:t>obdivujem aktivitu a úsilie organizátorov o tak krásnu myšlienku ocenenia s názvom Medaila roka, klobúk dolu</a:t>
            </a:r>
          </a:p>
          <a:p>
            <a:r>
              <a:rPr lang="sk-SK" i="1" dirty="0"/>
              <a:t>Držím palce </a:t>
            </a:r>
            <a:r>
              <a:rPr lang="sk-SK" i="1" dirty="0" err="1"/>
              <a:t>ve</a:t>
            </a:r>
            <a:r>
              <a:rPr lang="sk-SK" i="1" dirty="0"/>
              <a:t> </a:t>
            </a:r>
            <a:r>
              <a:rPr lang="sk-SK" i="1" dirty="0" err="1"/>
              <a:t>vaší</a:t>
            </a:r>
            <a:r>
              <a:rPr lang="sk-SK" i="1" dirty="0"/>
              <a:t> činnosti a </a:t>
            </a:r>
            <a:r>
              <a:rPr lang="sk-SK" i="1" dirty="0" err="1"/>
              <a:t>blahopřeji</a:t>
            </a:r>
            <a:r>
              <a:rPr lang="sk-SK" i="1" dirty="0"/>
              <a:t> k </a:t>
            </a:r>
            <a:r>
              <a:rPr lang="sk-SK" i="1" dirty="0" err="1"/>
              <a:t>úspěchům</a:t>
            </a:r>
            <a:endParaRPr lang="sk-SK" i="1" dirty="0"/>
          </a:p>
          <a:p>
            <a:r>
              <a:rPr lang="sk-SK" i="1" dirty="0"/>
              <a:t>Držím palce</a:t>
            </a:r>
          </a:p>
          <a:p>
            <a:r>
              <a:rPr lang="sk-SK" i="1" dirty="0"/>
              <a:t>Dobre robíte, pokračujte</a:t>
            </a:r>
          </a:p>
          <a:p>
            <a:r>
              <a:rPr lang="sk-SK" i="1" dirty="0"/>
              <a:t>Veľmi pekná súťaž</a:t>
            </a:r>
          </a:p>
          <a:p>
            <a:r>
              <a:rPr lang="sk-SK" i="1" dirty="0"/>
              <a:t>Oceňujem organizátorov za vynikajúci nápad pravidelne organizovať hlasovanie Medaila roka. Samozrejme, </a:t>
            </a:r>
            <a:r>
              <a:rPr lang="sk-SK" b="1" i="1" dirty="0"/>
              <a:t>veľký obdiv tvorcom medailí.</a:t>
            </a:r>
          </a:p>
          <a:p>
            <a:r>
              <a:rPr lang="sk-SK" i="1" dirty="0"/>
              <a:t>Vďaka za vašu iniciatívu, za organizovanie takejto peknej súťaže.</a:t>
            </a:r>
          </a:p>
          <a:p>
            <a:r>
              <a:rPr lang="sk-SK" b="1" i="1" dirty="0"/>
              <a:t>Už sa teším na anketu </a:t>
            </a:r>
            <a:r>
              <a:rPr lang="sk-SK" b="1" i="1" dirty="0" smtClean="0"/>
              <a:t>Medaila </a:t>
            </a:r>
            <a:r>
              <a:rPr lang="sk-SK" b="1" i="1" dirty="0"/>
              <a:t>roka 2025</a:t>
            </a:r>
          </a:p>
          <a:p>
            <a:r>
              <a:rPr lang="sk-SK" b="1" i="1" dirty="0"/>
              <a:t>Medailérom želám veľa zaujímavých a tvorivých nápadov.</a:t>
            </a:r>
          </a:p>
          <a:p>
            <a:r>
              <a:rPr lang="sk-SK" i="1" dirty="0"/>
              <a:t>Ďakujem za anketu, rozšírila mi obzor vedomostí,....</a:t>
            </a:r>
          </a:p>
          <a:p>
            <a:r>
              <a:rPr lang="sk-SK" i="1" dirty="0"/>
              <a:t>Toto podujatie považujem za veľmi hodnotné</a:t>
            </a:r>
          </a:p>
          <a:p>
            <a:r>
              <a:rPr lang="sk-SK" b="1" i="1" dirty="0"/>
              <a:t>Prajem mnoho zdaru tým, ktorí tvoria tieto skvosty!</a:t>
            </a:r>
          </a:p>
          <a:p>
            <a:r>
              <a:rPr lang="sk-SK" i="1" dirty="0"/>
              <a:t>Ďakujem za organizáciu súťaže </a:t>
            </a:r>
          </a:p>
          <a:p>
            <a:r>
              <a:rPr lang="sk-SK" i="1" dirty="0"/>
              <a:t>Som rada, že som sa mohla do hlasovania zapojiť.</a:t>
            </a:r>
          </a:p>
          <a:p>
            <a:r>
              <a:rPr lang="sk-SK" i="1" dirty="0"/>
              <a:t>Držím palce v podobných aktivitách</a:t>
            </a:r>
          </a:p>
          <a:p>
            <a:r>
              <a:rPr lang="sk-SK" b="1" i="1" dirty="0"/>
              <a:t>Super </a:t>
            </a:r>
            <a:r>
              <a:rPr lang="sk-SK" b="1" i="1" dirty="0" smtClean="0"/>
              <a:t>práca </a:t>
            </a:r>
            <a:r>
              <a:rPr lang="sk-SK" b="1" i="1" dirty="0"/>
              <a:t>na </a:t>
            </a:r>
            <a:r>
              <a:rPr lang="sk-SK" b="1" i="1" dirty="0" smtClean="0"/>
              <a:t>propagovaní medailérskej </a:t>
            </a:r>
            <a:r>
              <a:rPr lang="sk-SK" b="1" i="1" dirty="0"/>
              <a:t>tvorby</a:t>
            </a:r>
          </a:p>
          <a:p>
            <a:r>
              <a:rPr lang="sk-SK" b="1" i="1" dirty="0"/>
              <a:t>Držím palce Slovenskej kultúre ako súčasti európskej kultúry.</a:t>
            </a:r>
          </a:p>
          <a:p>
            <a:r>
              <a:rPr lang="sk-SK" i="1" dirty="0"/>
              <a:t>Gratulujem k organizácií týchto podujatí a prajem veľa ďalších úspešných ročníkov.</a:t>
            </a:r>
          </a:p>
          <a:p>
            <a:r>
              <a:rPr lang="sk-SK" b="1" i="1" dirty="0"/>
              <a:t>Nominované medaily sú prekrásne, ťažko vybrať najkrajšiu</a:t>
            </a:r>
          </a:p>
          <a:p>
            <a:r>
              <a:rPr lang="sk-SK" i="1" dirty="0" smtClean="0"/>
              <a:t>Každá </a:t>
            </a:r>
            <a:r>
              <a:rPr lang="sk-SK" i="1" dirty="0"/>
              <a:t>práca je nádherná </a:t>
            </a:r>
          </a:p>
          <a:p>
            <a:r>
              <a:rPr lang="sk-SK" i="1" dirty="0"/>
              <a:t>Ďakujem za súťaž</a:t>
            </a:r>
          </a:p>
          <a:p>
            <a:r>
              <a:rPr lang="sk-SK" i="1" dirty="0"/>
              <a:t>Prajem veľa úspechov</a:t>
            </a:r>
            <a:r>
              <a:rPr lang="sk-SK" i="1" dirty="0" smtClean="0"/>
              <a:t>.</a:t>
            </a:r>
          </a:p>
          <a:p>
            <a:r>
              <a:rPr lang="sk-SK" i="1" dirty="0" err="1"/>
              <a:t>Zajímavý</a:t>
            </a:r>
            <a:r>
              <a:rPr lang="sk-SK" i="1" dirty="0"/>
              <a:t> a </a:t>
            </a:r>
            <a:r>
              <a:rPr lang="sk-SK" i="1" dirty="0" err="1"/>
              <a:t>pro</a:t>
            </a:r>
            <a:r>
              <a:rPr lang="sk-SK" i="1" dirty="0"/>
              <a:t> </a:t>
            </a:r>
            <a:r>
              <a:rPr lang="sk-SK" i="1" dirty="0" err="1"/>
              <a:t>mě</a:t>
            </a:r>
            <a:r>
              <a:rPr lang="sk-SK" i="1" dirty="0"/>
              <a:t> </a:t>
            </a:r>
            <a:r>
              <a:rPr lang="sk-SK" i="1" dirty="0" err="1"/>
              <a:t>velice</a:t>
            </a:r>
            <a:r>
              <a:rPr lang="sk-SK" i="1" dirty="0"/>
              <a:t> milý počin. Držím Vám palce v </a:t>
            </a:r>
            <a:r>
              <a:rPr lang="sk-SK" i="1" dirty="0" err="1"/>
              <a:t>neutuchajícím</a:t>
            </a:r>
            <a:r>
              <a:rPr lang="sk-SK" i="1" dirty="0"/>
              <a:t> elánu.</a:t>
            </a:r>
          </a:p>
          <a:p>
            <a:endParaRPr lang="sk-SK" i="1" dirty="0"/>
          </a:p>
        </p:txBody>
      </p:sp>
    </p:spTree>
    <p:extLst>
      <p:ext uri="{BB962C8B-B14F-4D97-AF65-F5344CB8AC3E}">
        <p14:creationId xmlns:p14="http://schemas.microsoft.com/office/powerpoint/2010/main" val="4153962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a:bodyPr>
          <a:lstStyle/>
          <a:p>
            <a:pPr algn="ctr"/>
            <a:r>
              <a:rPr lang="sk-SK" sz="3500" b="1" u="sng" dirty="0" smtClean="0">
                <a:latin typeface="Oranda BT" pitchFamily="18" charset="0"/>
              </a:rPr>
              <a:t>Nominácie</a:t>
            </a:r>
          </a:p>
          <a:p>
            <a:endParaRPr lang="sk-SK" sz="2000" u="sng" dirty="0" smtClean="0">
              <a:latin typeface="Oranda BT" pitchFamily="18" charset="0"/>
            </a:endParaRPr>
          </a:p>
          <a:p>
            <a:pPr marL="342900" indent="-342900">
              <a:buFontTx/>
              <a:buChar char="-"/>
            </a:pPr>
            <a:r>
              <a:rPr lang="sk-SK" sz="2500" dirty="0" smtClean="0">
                <a:latin typeface="Oranda BT" pitchFamily="18" charset="0"/>
              </a:rPr>
              <a:t>nominovaných 21 medailí a plakiet</a:t>
            </a:r>
          </a:p>
          <a:p>
            <a:pPr marL="342900" indent="-342900">
              <a:buFontTx/>
              <a:buChar char="-"/>
            </a:pPr>
            <a:r>
              <a:rPr lang="sk-SK" sz="2500" dirty="0" smtClean="0">
                <a:latin typeface="Oranda BT" pitchFamily="18" charset="0"/>
              </a:rPr>
              <a:t>rozmanité témy – historické – slovenské i svetové, osobnosti, historické udalosti, kresťanské, univerzitné či </a:t>
            </a:r>
            <a:r>
              <a:rPr lang="sk-SK" sz="2500" dirty="0">
                <a:latin typeface="Oranda BT" pitchFamily="18" charset="0"/>
              </a:rPr>
              <a:t>vedecké </a:t>
            </a:r>
            <a:r>
              <a:rPr lang="sk-SK" sz="2500" dirty="0" smtClean="0">
                <a:latin typeface="Oranda BT" pitchFamily="18" charset="0"/>
              </a:rPr>
              <a:t>témy, </a:t>
            </a:r>
            <a:r>
              <a:rPr lang="sk-SK" sz="2500" dirty="0">
                <a:latin typeface="Oranda BT" pitchFamily="18" charset="0"/>
              </a:rPr>
              <a:t>ale </a:t>
            </a:r>
            <a:r>
              <a:rPr lang="sk-SK" sz="2500" dirty="0" smtClean="0">
                <a:latin typeface="Oranda BT" pitchFamily="18" charset="0"/>
              </a:rPr>
              <a:t>aj voľná tvorba</a:t>
            </a:r>
          </a:p>
          <a:p>
            <a:pPr marL="342900" indent="-342900">
              <a:buFontTx/>
              <a:buChar char="-"/>
            </a:pPr>
            <a:r>
              <a:rPr lang="sk-SK" sz="2500" dirty="0" smtClean="0">
                <a:latin typeface="Oranda BT" pitchFamily="18" charset="0"/>
              </a:rPr>
              <a:t>autori </a:t>
            </a:r>
            <a:r>
              <a:rPr lang="sk-SK" sz="2500" dirty="0">
                <a:latin typeface="Oranda BT" pitchFamily="18" charset="0"/>
              </a:rPr>
              <a:t>- veľké </a:t>
            </a:r>
            <a:r>
              <a:rPr lang="sk-SK" sz="2500" dirty="0" smtClean="0">
                <a:latin typeface="Oranda BT" pitchFamily="18" charset="0"/>
              </a:rPr>
              <a:t>a známe osobnosti </a:t>
            </a:r>
            <a:r>
              <a:rPr lang="sk-SK" sz="2500" dirty="0">
                <a:latin typeface="Oranda BT" pitchFamily="18" charset="0"/>
              </a:rPr>
              <a:t>slovenského medailérstva, ale aj mladí autori </a:t>
            </a:r>
            <a:r>
              <a:rPr lang="sk-SK" sz="2500" dirty="0" smtClean="0">
                <a:latin typeface="Oranda BT" pitchFamily="18" charset="0"/>
              </a:rPr>
              <a:t>či tí, čo sa venovali medailám len okrajovo</a:t>
            </a:r>
            <a:endParaRPr lang="sk-SK" sz="2500" dirty="0">
              <a:latin typeface="Oranda BT" pitchFamily="18" charset="0"/>
            </a:endParaRPr>
          </a:p>
          <a:p>
            <a:pPr marL="342900" indent="-342900">
              <a:buFontTx/>
              <a:buChar char="-"/>
            </a:pPr>
            <a:r>
              <a:rPr lang="sk-SK" sz="2500" dirty="0" smtClean="0">
                <a:latin typeface="Oranda BT" pitchFamily="18" charset="0"/>
              </a:rPr>
              <a:t>prevažujú razené, ale sú aj 3 liate</a:t>
            </a:r>
          </a:p>
          <a:p>
            <a:pPr marL="342900" indent="-342900">
              <a:buFontTx/>
              <a:buChar char="-"/>
            </a:pPr>
            <a:r>
              <a:rPr lang="sk-SK" sz="2500" dirty="0" smtClean="0">
                <a:latin typeface="Oranda BT" pitchFamily="18" charset="0"/>
              </a:rPr>
              <a:t>výrobcovia – razba: </a:t>
            </a:r>
            <a:r>
              <a:rPr lang="sk-SK" sz="2500" u="sng" dirty="0" smtClean="0">
                <a:latin typeface="Oranda BT" pitchFamily="18" charset="0"/>
              </a:rPr>
              <a:t>Mincovňa </a:t>
            </a:r>
            <a:r>
              <a:rPr lang="sk-SK" sz="2500" u="sng" dirty="0">
                <a:latin typeface="Oranda BT" pitchFamily="18" charset="0"/>
              </a:rPr>
              <a:t>Kremnica</a:t>
            </a:r>
            <a:r>
              <a:rPr lang="sk-SK" sz="2500" dirty="0">
                <a:latin typeface="Oranda BT" pitchFamily="18" charset="0"/>
              </a:rPr>
              <a:t>, š.p., </a:t>
            </a:r>
            <a:r>
              <a:rPr lang="en-GB" sz="2500" u="sng" dirty="0" err="1">
                <a:latin typeface="Oranda BT" pitchFamily="18" charset="0"/>
              </a:rPr>
              <a:t>Castax</a:t>
            </a:r>
            <a:r>
              <a:rPr lang="en-GB" sz="2500" u="sng" dirty="0">
                <a:latin typeface="Oranda BT" pitchFamily="18" charset="0"/>
              </a:rPr>
              <a:t> Slovakia</a:t>
            </a:r>
            <a:r>
              <a:rPr lang="en-GB" sz="2500" dirty="0">
                <a:latin typeface="Oranda BT" pitchFamily="18" charset="0"/>
              </a:rPr>
              <a:t>, s.r.o., </a:t>
            </a:r>
            <a:r>
              <a:rPr lang="en-GB" sz="2500" dirty="0" err="1" smtClean="0">
                <a:latin typeface="Oranda BT" pitchFamily="18" charset="0"/>
              </a:rPr>
              <a:t>Trenčín</a:t>
            </a:r>
            <a:r>
              <a:rPr lang="sk-SK" sz="2500" dirty="0" smtClean="0">
                <a:latin typeface="Oranda BT" pitchFamily="18" charset="0"/>
              </a:rPr>
              <a:t>, </a:t>
            </a:r>
            <a:r>
              <a:rPr lang="sk-SK" sz="2500" u="sng" dirty="0" smtClean="0">
                <a:latin typeface="Oranda BT" pitchFamily="18" charset="0"/>
              </a:rPr>
              <a:t>Česká </a:t>
            </a:r>
            <a:r>
              <a:rPr lang="sk-SK" sz="2500" u="sng" dirty="0" err="1">
                <a:latin typeface="Oranda BT" pitchFamily="18" charset="0"/>
              </a:rPr>
              <a:t>mincovna</a:t>
            </a:r>
            <a:r>
              <a:rPr lang="sk-SK" sz="2500" dirty="0">
                <a:latin typeface="Oranda BT" pitchFamily="18" charset="0"/>
              </a:rPr>
              <a:t> SK, s.r.o., </a:t>
            </a:r>
            <a:r>
              <a:rPr lang="sk-SK" sz="2500" u="sng" dirty="0">
                <a:latin typeface="Oranda BT" pitchFamily="18" charset="0"/>
              </a:rPr>
              <a:t>Numizmatika Kremnica</a:t>
            </a:r>
            <a:r>
              <a:rPr lang="sk-SK" sz="2500" dirty="0">
                <a:latin typeface="Oranda BT" pitchFamily="18" charset="0"/>
              </a:rPr>
              <a:t> s.r.o</a:t>
            </a:r>
            <a:r>
              <a:rPr lang="sk-SK" sz="2500" dirty="0" smtClean="0">
                <a:latin typeface="Oranda BT" pitchFamily="18" charset="0"/>
              </a:rPr>
              <a:t>. </a:t>
            </a:r>
          </a:p>
        </p:txBody>
      </p:sp>
    </p:spTree>
    <p:extLst>
      <p:ext uri="{BB962C8B-B14F-4D97-AF65-F5344CB8AC3E}">
        <p14:creationId xmlns:p14="http://schemas.microsoft.com/office/powerpoint/2010/main" val="2871196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4388399" cy="576000"/>
          </a:xfrm>
        </p:spPr>
        <p:txBody>
          <a:bodyPr>
            <a:noAutofit/>
          </a:bodyPr>
          <a:lstStyle/>
          <a:p>
            <a:r>
              <a:rPr lang="sk-SK" sz="2400" b="1" u="sng" dirty="0" smtClean="0">
                <a:solidFill>
                  <a:srgbClr val="736239"/>
                </a:solidFill>
                <a:latin typeface="Minion Pro" pitchFamily="18" charset="0"/>
              </a:rPr>
              <a:t>Medaila roka 2024 - nominácie</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304800" y="838200"/>
            <a:ext cx="8534400" cy="5638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lvl="0" indent="-174625" algn="l">
              <a:buFont typeface="Arial" pitchFamily="34" charset="0"/>
              <a:buChar char="•"/>
            </a:pPr>
            <a:r>
              <a:rPr lang="sk-SK" sz="1400" b="1" u="sng" dirty="0"/>
              <a:t>Pamätná medaila k 50. výročiu založenia Numizmatickej spoločnosti pri SAV pobočka Považská Bystrica – Vojtech </a:t>
            </a:r>
            <a:r>
              <a:rPr lang="sk-SK" sz="1400" b="1" u="sng" dirty="0" err="1"/>
              <a:t>Ihriský</a:t>
            </a:r>
            <a:r>
              <a:rPr lang="sk-SK" sz="1400" b="1" u="sng" dirty="0"/>
              <a:t>, Pamätník Milana Rastislava Štefánika</a:t>
            </a:r>
            <a:r>
              <a:rPr lang="sk-SK" sz="1400" dirty="0"/>
              <a:t> v Považskej Bystrici / </a:t>
            </a:r>
            <a:r>
              <a:rPr lang="sk-SK" sz="1400" b="1" dirty="0"/>
              <a:t>Pamätník padlým v boji proti fašizmu</a:t>
            </a:r>
            <a:r>
              <a:rPr lang="sk-SK" sz="1400" dirty="0"/>
              <a:t> </a:t>
            </a:r>
            <a:r>
              <a:rPr lang="sk-SK" sz="1400" i="1" dirty="0"/>
              <a:t>(Mgr. Mário Slezák)</a:t>
            </a:r>
            <a:endParaRPr lang="sk-SK" sz="1400" dirty="0"/>
          </a:p>
          <a:p>
            <a:pPr marL="174625" lvl="0" indent="-174625" algn="l">
              <a:buFont typeface="Arial" pitchFamily="34" charset="0"/>
              <a:buChar char="•"/>
            </a:pPr>
            <a:r>
              <a:rPr lang="sk-SK" sz="1400" b="1" u="sng" dirty="0"/>
              <a:t>Sklabiňa, Vyhlásenie obnovenia Čs. republiky / SNP v Turci</a:t>
            </a:r>
            <a:r>
              <a:rPr lang="sk-SK" sz="1400" dirty="0"/>
              <a:t>, 80. výročie ozbrojeného povstania </a:t>
            </a:r>
            <a:r>
              <a:rPr lang="sk-SK" sz="1400" i="1" dirty="0"/>
              <a:t>(Štefan Novotný)</a:t>
            </a:r>
            <a:endParaRPr lang="sk-SK" sz="1400" dirty="0"/>
          </a:p>
          <a:p>
            <a:pPr marL="174625" lvl="0" indent="-174625" algn="l">
              <a:buFont typeface="Arial" pitchFamily="34" charset="0"/>
              <a:buChar char="•"/>
            </a:pPr>
            <a:r>
              <a:rPr lang="sk-SK" sz="1400" b="1" u="sng" dirty="0"/>
              <a:t>100. výročie úmrtia Štefana Schwartza</a:t>
            </a:r>
            <a:r>
              <a:rPr lang="sk-SK" sz="1400" b="1" dirty="0"/>
              <a:t> </a:t>
            </a:r>
            <a:r>
              <a:rPr lang="sk-SK" sz="1400" i="1" dirty="0"/>
              <a:t>(Branislav </a:t>
            </a:r>
            <a:r>
              <a:rPr lang="sk-SK" sz="1400" i="1" dirty="0" err="1"/>
              <a:t>Ronai</a:t>
            </a:r>
            <a:r>
              <a:rPr lang="sk-SK" sz="1400" i="1" dirty="0"/>
              <a:t> / Miroslav </a:t>
            </a:r>
            <a:r>
              <a:rPr lang="sk-SK" sz="1400" i="1" dirty="0" err="1"/>
              <a:t>Ronai</a:t>
            </a:r>
            <a:r>
              <a:rPr lang="sk-SK" sz="1400" i="1" dirty="0"/>
              <a:t>)</a:t>
            </a:r>
            <a:endParaRPr lang="sk-SK" sz="1400" dirty="0"/>
          </a:p>
          <a:p>
            <a:pPr marL="174625" lvl="0" indent="-174625" algn="l">
              <a:buFont typeface="Arial" pitchFamily="34" charset="0"/>
              <a:buChar char="•"/>
            </a:pPr>
            <a:r>
              <a:rPr lang="sk-SK" sz="1400" b="1" u="sng" dirty="0"/>
              <a:t>Domov Speváckeho zboru slovenských učiteľov (SZSU) / Ján </a:t>
            </a:r>
            <a:r>
              <a:rPr lang="sk-SK" sz="1400" b="1" u="sng" dirty="0" err="1"/>
              <a:t>Geryk</a:t>
            </a:r>
            <a:r>
              <a:rPr lang="sk-SK" sz="1400" dirty="0"/>
              <a:t> </a:t>
            </a:r>
            <a:r>
              <a:rPr lang="sk-SK" sz="1400" i="1" dirty="0"/>
              <a:t>(akad. sochár. prof. </a:t>
            </a:r>
            <a:r>
              <a:rPr lang="sk-SK" sz="1400" i="1" dirty="0" err="1"/>
              <a:t>Fraňo</a:t>
            </a:r>
            <a:r>
              <a:rPr lang="sk-SK" sz="1400" i="1" dirty="0"/>
              <a:t> Štefunko / akad. </a:t>
            </a:r>
            <a:r>
              <a:rPr lang="sk-SK" sz="1400" i="1" dirty="0" err="1"/>
              <a:t>soch</a:t>
            </a:r>
            <a:r>
              <a:rPr lang="sk-SK" sz="1400" i="1" dirty="0"/>
              <a:t>. Marián </a:t>
            </a:r>
            <a:r>
              <a:rPr lang="sk-SK" sz="1400" i="1" dirty="0" err="1"/>
              <a:t>Polonský</a:t>
            </a:r>
            <a:r>
              <a:rPr lang="sk-SK" sz="1400" i="1" dirty="0"/>
              <a:t>)</a:t>
            </a:r>
            <a:endParaRPr lang="sk-SK" sz="1400" dirty="0"/>
          </a:p>
          <a:p>
            <a:pPr marL="174625" lvl="0" indent="-174625" algn="l">
              <a:buFont typeface="Arial" pitchFamily="34" charset="0"/>
              <a:buChar char="•"/>
            </a:pPr>
            <a:r>
              <a:rPr lang="sk-SK" sz="1400" b="1" u="sng" dirty="0" err="1"/>
              <a:t>Ignis</a:t>
            </a:r>
            <a:r>
              <a:rPr lang="sk-SK" sz="1400" b="1" dirty="0"/>
              <a:t> </a:t>
            </a:r>
            <a:r>
              <a:rPr lang="sk-SK" sz="1400" i="1" dirty="0"/>
              <a:t>(akad. mal. Daniel Brunovský)</a:t>
            </a:r>
            <a:endParaRPr lang="sk-SK" sz="1400" dirty="0"/>
          </a:p>
          <a:p>
            <a:pPr marL="174625" lvl="0" indent="-174625" algn="l">
              <a:buFont typeface="Arial" pitchFamily="34" charset="0"/>
              <a:buChar char="•"/>
            </a:pPr>
            <a:r>
              <a:rPr lang="sk-SK" sz="1400" b="1" u="sng" dirty="0"/>
              <a:t>Martin Benka – Velikáni Slovenského maliarstva</a:t>
            </a:r>
            <a:r>
              <a:rPr lang="sk-SK" sz="1400" dirty="0"/>
              <a:t> </a:t>
            </a:r>
            <a:r>
              <a:rPr lang="sk-SK" sz="1400" i="1" dirty="0"/>
              <a:t>(Branislav </a:t>
            </a:r>
            <a:r>
              <a:rPr lang="sk-SK" sz="1400" i="1" dirty="0" err="1"/>
              <a:t>Ronai</a:t>
            </a:r>
            <a:r>
              <a:rPr lang="sk-SK" sz="1400" i="1" dirty="0"/>
              <a:t>)</a:t>
            </a:r>
            <a:endParaRPr lang="sk-SK" sz="1400" dirty="0"/>
          </a:p>
          <a:p>
            <a:pPr marL="174625" lvl="0" indent="-174625" algn="l">
              <a:buFont typeface="Arial" pitchFamily="34" charset="0"/>
              <a:buChar char="•"/>
            </a:pPr>
            <a:r>
              <a:rPr lang="sk-SK" sz="1400" b="1" u="sng" dirty="0"/>
              <a:t>Gréckokatolícky biskup Peter Rusnák, 75. jubileum</a:t>
            </a:r>
            <a:r>
              <a:rPr lang="sk-SK" sz="1400" dirty="0"/>
              <a:t> </a:t>
            </a:r>
            <a:r>
              <a:rPr lang="sk-SK" sz="1400" i="1" dirty="0"/>
              <a:t>(akad. </a:t>
            </a:r>
            <a:r>
              <a:rPr lang="sk-SK" sz="1400" i="1" dirty="0" err="1"/>
              <a:t>soch</a:t>
            </a:r>
            <a:r>
              <a:rPr lang="sk-SK" sz="1400" i="1" dirty="0"/>
              <a:t>. Michal </a:t>
            </a:r>
            <a:r>
              <a:rPr lang="sk-SK" sz="1400" i="1" dirty="0" err="1"/>
              <a:t>Gavula</a:t>
            </a:r>
            <a:r>
              <a:rPr lang="sk-SK" sz="1400" i="1" dirty="0"/>
              <a:t>)</a:t>
            </a:r>
            <a:endParaRPr lang="sk-SK" sz="1400" dirty="0"/>
          </a:p>
          <a:p>
            <a:pPr marL="174625" lvl="0" indent="-174625" algn="l">
              <a:buFont typeface="Arial" pitchFamily="34" charset="0"/>
              <a:buChar char="•"/>
            </a:pPr>
            <a:r>
              <a:rPr lang="sk-SK" sz="1400" b="1" u="sng" dirty="0"/>
              <a:t>Stavebná fakulta Slovenskej technickej univerzity v Bratislave</a:t>
            </a:r>
            <a:r>
              <a:rPr lang="sk-SK" sz="1400" dirty="0"/>
              <a:t> </a:t>
            </a:r>
            <a:r>
              <a:rPr lang="sk-SK" sz="1400" i="1" dirty="0"/>
              <a:t>(doc. akad. sochár Milan Lukáč)</a:t>
            </a:r>
            <a:endParaRPr lang="sk-SK" sz="1400" dirty="0"/>
          </a:p>
          <a:p>
            <a:pPr marL="174625" lvl="0" indent="-174625" algn="l">
              <a:buFont typeface="Arial" pitchFamily="34" charset="0"/>
              <a:buChar char="•"/>
            </a:pPr>
            <a:r>
              <a:rPr lang="sk-SK" sz="1380" b="1" u="sng" dirty="0"/>
              <a:t>Slovenská spoločnosť pre biochémiu a molekulárnu biológiu (SSBMB), Čestná medaila</a:t>
            </a:r>
            <a:r>
              <a:rPr lang="sk-SK" sz="1380" dirty="0"/>
              <a:t> </a:t>
            </a:r>
            <a:r>
              <a:rPr lang="sk-SK" sz="1380" i="1" dirty="0"/>
              <a:t>(akad. sochár Miloš Vavro)</a:t>
            </a:r>
            <a:endParaRPr lang="sk-SK" sz="1380" dirty="0"/>
          </a:p>
          <a:p>
            <a:pPr marL="174625" lvl="0" indent="-174625" algn="l">
              <a:buFont typeface="Arial" pitchFamily="34" charset="0"/>
              <a:buChar char="•"/>
            </a:pPr>
            <a:r>
              <a:rPr lang="sk-SK" sz="1400" b="1" u="sng" dirty="0"/>
              <a:t>Veľká pečať Mateja Korvína</a:t>
            </a:r>
            <a:r>
              <a:rPr lang="sk-SK" sz="1400" dirty="0"/>
              <a:t> </a:t>
            </a:r>
            <a:r>
              <a:rPr lang="sk-SK" sz="1400" i="1" dirty="0"/>
              <a:t>(Drahomír </a:t>
            </a:r>
            <a:r>
              <a:rPr lang="sk-SK" sz="1400" i="1" dirty="0" err="1"/>
              <a:t>Zobek</a:t>
            </a:r>
            <a:r>
              <a:rPr lang="sk-SK" sz="1400" i="1" dirty="0"/>
              <a:t> / Mgr. art. Roman </a:t>
            </a:r>
            <a:r>
              <a:rPr lang="sk-SK" sz="1400" i="1" dirty="0" err="1"/>
              <a:t>Lugár</a:t>
            </a:r>
            <a:r>
              <a:rPr lang="sk-SK" sz="1400" i="1" dirty="0"/>
              <a:t>)</a:t>
            </a:r>
            <a:endParaRPr lang="sk-SK" sz="1400" dirty="0"/>
          </a:p>
          <a:p>
            <a:pPr marL="174625" lvl="0" indent="-174625" algn="l">
              <a:buFont typeface="Arial" pitchFamily="34" charset="0"/>
              <a:buChar char="•"/>
            </a:pPr>
            <a:r>
              <a:rPr lang="sk-SK" sz="1400" b="1" u="sng" dirty="0"/>
              <a:t>Mária Terézia, séria štyroch dukátových medailí</a:t>
            </a:r>
            <a:r>
              <a:rPr lang="sk-SK" sz="1400" dirty="0"/>
              <a:t> </a:t>
            </a:r>
            <a:r>
              <a:rPr lang="sk-SK" sz="1400" i="1" dirty="0"/>
              <a:t>(Branislav </a:t>
            </a:r>
            <a:r>
              <a:rPr lang="sk-SK" sz="1400" i="1" dirty="0" err="1"/>
              <a:t>Ronai</a:t>
            </a:r>
            <a:r>
              <a:rPr lang="sk-SK" sz="1400" i="1" dirty="0"/>
              <a:t>)</a:t>
            </a:r>
            <a:endParaRPr lang="sk-SK" sz="1400" dirty="0"/>
          </a:p>
          <a:p>
            <a:pPr marL="174625" lvl="0" indent="-174625" algn="l">
              <a:buFont typeface="Arial" pitchFamily="34" charset="0"/>
              <a:buChar char="•"/>
            </a:pPr>
            <a:r>
              <a:rPr lang="sk-SK" sz="1400" b="1" u="sng" dirty="0"/>
              <a:t>Staroveký Egypt, </a:t>
            </a:r>
            <a:r>
              <a:rPr lang="sk-SK" sz="1400" b="1" u="sng" dirty="0" err="1"/>
              <a:t>Nefertiti</a:t>
            </a:r>
            <a:r>
              <a:rPr lang="sk-SK" sz="1400" b="1" u="sng" dirty="0"/>
              <a:t> – Poklady starých civilizácií VII.</a:t>
            </a:r>
            <a:r>
              <a:rPr lang="sk-SK" sz="1400" dirty="0"/>
              <a:t> </a:t>
            </a:r>
            <a:r>
              <a:rPr lang="sk-SK" sz="1400" i="1" dirty="0"/>
              <a:t>(akad. </a:t>
            </a:r>
            <a:r>
              <a:rPr lang="sk-SK" sz="1400" i="1" dirty="0" err="1"/>
              <a:t>soch</a:t>
            </a:r>
            <a:r>
              <a:rPr lang="sk-SK" sz="1400" i="1" dirty="0"/>
              <a:t>. Ľudmila </a:t>
            </a:r>
            <a:r>
              <a:rPr lang="sk-SK" sz="1400" i="1" dirty="0" err="1"/>
              <a:t>Cvengrošová</a:t>
            </a:r>
            <a:r>
              <a:rPr lang="sk-SK" sz="1400" i="1" dirty="0"/>
              <a:t>)</a:t>
            </a:r>
            <a:endParaRPr lang="sk-SK" sz="1400" dirty="0"/>
          </a:p>
          <a:p>
            <a:pPr marL="174625" lvl="0" indent="-174625" algn="l">
              <a:buFont typeface="Arial" pitchFamily="34" charset="0"/>
              <a:buChar char="•"/>
            </a:pPr>
            <a:r>
              <a:rPr lang="sk-SK" sz="1400" b="1" u="sng" dirty="0"/>
              <a:t>100. výročie razby Československého 5-haliernika z roku 1924</a:t>
            </a:r>
            <a:r>
              <a:rPr lang="sk-SK" sz="1400" dirty="0"/>
              <a:t> </a:t>
            </a:r>
            <a:r>
              <a:rPr lang="sk-SK" sz="1400" i="1" dirty="0"/>
              <a:t>(Mgr. art. Martin Sabol)</a:t>
            </a:r>
            <a:endParaRPr lang="sk-SK" sz="1400" dirty="0"/>
          </a:p>
          <a:p>
            <a:pPr marL="174625" lvl="0" indent="-174625" algn="l">
              <a:buFont typeface="Arial" pitchFamily="34" charset="0"/>
              <a:buChar char="•"/>
            </a:pPr>
            <a:r>
              <a:rPr lang="sk-SK" sz="1400" b="1" u="sng" dirty="0"/>
              <a:t>50. výročie organizovanej numizmatiky v Humennom 1974-2024, Štefan </a:t>
            </a:r>
            <a:r>
              <a:rPr lang="sk-SK" sz="1400" b="1" u="sng" dirty="0" err="1"/>
              <a:t>Sciranka</a:t>
            </a:r>
            <a:r>
              <a:rPr lang="sk-SK" sz="1400" b="1" u="sng" dirty="0"/>
              <a:t>, (prvý) predseda numizmatického krúžku v Humennom</a:t>
            </a:r>
            <a:r>
              <a:rPr lang="sk-SK" sz="1400" dirty="0"/>
              <a:t> </a:t>
            </a:r>
            <a:r>
              <a:rPr lang="sk-SK" sz="1400" i="1" dirty="0"/>
              <a:t>(Mgr. art. Tomáš </a:t>
            </a:r>
            <a:r>
              <a:rPr lang="sk-SK" sz="1400" i="1" dirty="0" err="1"/>
              <a:t>Tulis</a:t>
            </a:r>
            <a:r>
              <a:rPr lang="sk-SK" sz="1400" i="1" dirty="0"/>
              <a:t>, </a:t>
            </a:r>
            <a:r>
              <a:rPr lang="sk-SK" sz="1400" i="1" dirty="0" err="1"/>
              <a:t>Wiliam</a:t>
            </a:r>
            <a:r>
              <a:rPr lang="sk-SK" sz="1400" i="1" dirty="0"/>
              <a:t> </a:t>
            </a:r>
            <a:r>
              <a:rPr lang="sk-SK" sz="1400" i="1" dirty="0" err="1"/>
              <a:t>Schiffer</a:t>
            </a:r>
            <a:r>
              <a:rPr lang="sk-SK" sz="1400" i="1" dirty="0"/>
              <a:t>)</a:t>
            </a:r>
            <a:endParaRPr lang="sk-SK" sz="1400" dirty="0"/>
          </a:p>
          <a:p>
            <a:pPr marL="174625" lvl="0" indent="-174625" algn="l">
              <a:buFont typeface="Arial" pitchFamily="34" charset="0"/>
              <a:buChar char="•"/>
            </a:pPr>
            <a:r>
              <a:rPr lang="sk-SK" sz="1400" b="1" u="sng" dirty="0"/>
              <a:t>Gustáv Kazimír </a:t>
            </a:r>
            <a:r>
              <a:rPr lang="sk-SK" sz="1400" b="1" u="sng" dirty="0" err="1"/>
              <a:t>Zechenter</a:t>
            </a:r>
            <a:r>
              <a:rPr lang="sk-SK" sz="1400" b="1" u="sng" dirty="0"/>
              <a:t> Laskomerský – Osobnosti slovenských miest – Kremnica</a:t>
            </a:r>
            <a:r>
              <a:rPr lang="sk-SK" sz="1400" b="1" dirty="0"/>
              <a:t> </a:t>
            </a:r>
            <a:r>
              <a:rPr lang="sk-SK" sz="1400" i="1" dirty="0"/>
              <a:t>(Mgr. art. Martin Sabol)</a:t>
            </a:r>
            <a:endParaRPr lang="sk-SK" sz="1400" dirty="0"/>
          </a:p>
          <a:p>
            <a:pPr marL="174625" lvl="0" indent="-174625" algn="l">
              <a:buFont typeface="Arial" pitchFamily="34" charset="0"/>
              <a:buChar char="•"/>
            </a:pPr>
            <a:r>
              <a:rPr lang="sk-SK" sz="1400" b="1" u="sng" dirty="0" err="1"/>
              <a:t>Jakob</a:t>
            </a:r>
            <a:r>
              <a:rPr lang="sk-SK" sz="1400" b="1" u="sng" dirty="0"/>
              <a:t> </a:t>
            </a:r>
            <a:r>
              <a:rPr lang="sk-SK" sz="1400" b="1" u="sng" dirty="0" err="1"/>
              <a:t>Bogdani</a:t>
            </a:r>
            <a:r>
              <a:rPr lang="sk-SK" sz="1400" dirty="0"/>
              <a:t> </a:t>
            </a:r>
            <a:r>
              <a:rPr lang="sk-SK" sz="1400" i="1" dirty="0"/>
              <a:t>(Marek Lukáč)</a:t>
            </a:r>
            <a:endParaRPr lang="sk-SK" sz="1400" dirty="0"/>
          </a:p>
          <a:p>
            <a:pPr marL="174625" lvl="0" indent="-174625" algn="l">
              <a:buFont typeface="Arial" pitchFamily="34" charset="0"/>
              <a:buChar char="•"/>
            </a:pPr>
            <a:r>
              <a:rPr lang="sk-SK" sz="1400" b="1" u="sng" dirty="0"/>
              <a:t>Ľudovít Štúr – Štúrovci</a:t>
            </a:r>
            <a:r>
              <a:rPr lang="sk-SK" sz="1400" dirty="0"/>
              <a:t> </a:t>
            </a:r>
            <a:r>
              <a:rPr lang="sk-SK" sz="1400" i="1" dirty="0"/>
              <a:t>(Mgr. art. Martin Sabol)</a:t>
            </a:r>
            <a:endParaRPr lang="sk-SK" sz="1400" dirty="0"/>
          </a:p>
          <a:p>
            <a:pPr marL="174625" lvl="0" indent="-174625" algn="l">
              <a:buFont typeface="Arial" pitchFamily="34" charset="0"/>
              <a:buChar char="•"/>
            </a:pPr>
            <a:r>
              <a:rPr lang="sk-SK" sz="1400" b="1" u="sng" dirty="0"/>
              <a:t>Jozef </a:t>
            </a:r>
            <a:r>
              <a:rPr lang="sk-SK" sz="1400" b="1" u="sng" dirty="0" err="1"/>
              <a:t>Kroner</a:t>
            </a:r>
            <a:r>
              <a:rPr lang="sk-SK" sz="1400" b="1" u="sng" dirty="0"/>
              <a:t> – 100. výročie narodenia</a:t>
            </a:r>
            <a:r>
              <a:rPr lang="sk-SK" sz="1400" dirty="0"/>
              <a:t> </a:t>
            </a:r>
            <a:r>
              <a:rPr lang="sk-SK" sz="1400" i="1" dirty="0"/>
              <a:t>(Mgr. art. Roman </a:t>
            </a:r>
            <a:r>
              <a:rPr lang="sk-SK" sz="1400" i="1" dirty="0" err="1"/>
              <a:t>Lugár</a:t>
            </a:r>
            <a:r>
              <a:rPr lang="sk-SK" sz="1400" i="1" dirty="0"/>
              <a:t>)</a:t>
            </a:r>
            <a:endParaRPr lang="sk-SK" sz="1400" dirty="0"/>
          </a:p>
          <a:p>
            <a:pPr marL="174625" lvl="0" indent="-174625" algn="l">
              <a:buFont typeface="Arial" pitchFamily="34" charset="0"/>
              <a:buChar char="•"/>
            </a:pPr>
            <a:r>
              <a:rPr lang="sk-SK" sz="1400" b="1" u="sng" dirty="0"/>
              <a:t>Príjemné prekvapenie</a:t>
            </a:r>
            <a:r>
              <a:rPr lang="sk-SK" sz="1400" dirty="0"/>
              <a:t> </a:t>
            </a:r>
            <a:r>
              <a:rPr lang="sk-SK" sz="1400" i="1" dirty="0"/>
              <a:t>(Mária </a:t>
            </a:r>
            <a:r>
              <a:rPr lang="sk-SK" sz="1400" i="1" dirty="0" err="1"/>
              <a:t>Poldaufová</a:t>
            </a:r>
            <a:r>
              <a:rPr lang="sk-SK" sz="1400" i="1" dirty="0"/>
              <a:t>)</a:t>
            </a:r>
            <a:endParaRPr lang="sk-SK" sz="1400" dirty="0"/>
          </a:p>
          <a:p>
            <a:pPr marL="174625" lvl="0" indent="-174625" algn="l">
              <a:buFont typeface="Arial" pitchFamily="34" charset="0"/>
              <a:buChar char="•"/>
            </a:pPr>
            <a:r>
              <a:rPr lang="sk-SK" sz="1400" b="1" u="sng" dirty="0"/>
              <a:t>Stopa pod oblakmi</a:t>
            </a:r>
            <a:r>
              <a:rPr lang="sk-SK" sz="1400" dirty="0"/>
              <a:t> </a:t>
            </a:r>
            <a:r>
              <a:rPr lang="sk-SK" sz="1400" i="1" dirty="0"/>
              <a:t>(akad. </a:t>
            </a:r>
            <a:r>
              <a:rPr lang="sk-SK" sz="1400" i="1" dirty="0" err="1"/>
              <a:t>soch</a:t>
            </a:r>
            <a:r>
              <a:rPr lang="sk-SK" sz="1400" i="1" dirty="0"/>
              <a:t>. Alojz Drahoš, PhD.)</a:t>
            </a:r>
            <a:endParaRPr lang="sk-SK" sz="1400" dirty="0"/>
          </a:p>
          <a:p>
            <a:pPr marL="174625" lvl="0" indent="-174625" algn="l">
              <a:buFont typeface="Arial" pitchFamily="34" charset="0"/>
              <a:buChar char="•"/>
            </a:pPr>
            <a:r>
              <a:rPr lang="sk-SK" sz="1400" b="1" u="sng" dirty="0"/>
              <a:t>Rajská záhrada</a:t>
            </a:r>
            <a:r>
              <a:rPr lang="sk-SK" sz="1400" dirty="0"/>
              <a:t> </a:t>
            </a:r>
            <a:r>
              <a:rPr lang="sk-SK" sz="1400" i="1" dirty="0"/>
              <a:t>(Mgr. art. Miroslav </a:t>
            </a:r>
            <a:r>
              <a:rPr lang="sk-SK" sz="1400" i="1" dirty="0" err="1"/>
              <a:t>Hric</a:t>
            </a:r>
            <a:r>
              <a:rPr lang="sk-SK" sz="1400" i="1" dirty="0"/>
              <a:t>, ArtD.)</a:t>
            </a:r>
            <a:endParaRPr lang="sk-SK" sz="1400" dirty="0"/>
          </a:p>
        </p:txBody>
      </p:sp>
    </p:spTree>
    <p:extLst>
      <p:ext uri="{BB962C8B-B14F-4D97-AF65-F5344CB8AC3E}">
        <p14:creationId xmlns:p14="http://schemas.microsoft.com/office/powerpoint/2010/main" val="2252991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lnSpcReduction="10000"/>
          </a:bodyPr>
          <a:lstStyle/>
          <a:p>
            <a:pPr algn="ctr"/>
            <a:r>
              <a:rPr lang="sk-SK" sz="2000" b="1" dirty="0" smtClean="0">
                <a:latin typeface="Oranda BT" pitchFamily="18" charset="0"/>
              </a:rPr>
              <a:t>Pamätná medaila k 50. výročiu založenia Numizmatickej spoločnosti pri SAV pobočka Považská Bystrica – Vojtech </a:t>
            </a:r>
            <a:r>
              <a:rPr lang="sk-SK" sz="2000" b="1" dirty="0" err="1" smtClean="0">
                <a:latin typeface="Oranda BT" pitchFamily="18" charset="0"/>
              </a:rPr>
              <a:t>Ihriský</a:t>
            </a:r>
            <a:r>
              <a:rPr lang="sk-SK" sz="2000" b="1" dirty="0" smtClean="0">
                <a:latin typeface="Oranda BT" pitchFamily="18" charset="0"/>
              </a:rPr>
              <a:t>, Pamätník Milana Rastislava Štefánika v Považskej Bystrici / Pamätník padlým v boji proti fašizmu</a:t>
            </a:r>
            <a:r>
              <a:rPr lang="sk-SK" sz="2000" dirty="0" smtClean="0">
                <a:latin typeface="Oranda BT" pitchFamily="18" charset="0"/>
              </a:rPr>
              <a:t> </a:t>
            </a:r>
            <a:br>
              <a:rPr lang="sk-SK" sz="2000" dirty="0" smtClean="0">
                <a:latin typeface="Oranda BT" pitchFamily="18" charset="0"/>
              </a:rPr>
            </a:br>
            <a:r>
              <a:rPr lang="sk-SK" sz="2000" dirty="0" smtClean="0">
                <a:latin typeface="Oranda BT" pitchFamily="18" charset="0"/>
              </a:rPr>
              <a:t>(Mgr. Mário Slezák)</a:t>
            </a: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sk-SK" sz="2000" dirty="0" smtClean="0">
                <a:latin typeface="Oranda BT" pitchFamily="18" charset="0"/>
              </a:rPr>
              <a:t>Slovenská </a:t>
            </a:r>
            <a:r>
              <a:rPr lang="sk-SK" sz="2000" dirty="0">
                <a:latin typeface="Oranda BT" pitchFamily="18" charset="0"/>
              </a:rPr>
              <a:t>numizmatická spoločnosť </a:t>
            </a:r>
            <a:r>
              <a:rPr lang="sk-SK" sz="2000" dirty="0" smtClean="0">
                <a:latin typeface="Oranda BT" pitchFamily="18" charset="0"/>
              </a:rPr>
              <a:t>pri </a:t>
            </a:r>
            <a:r>
              <a:rPr lang="sk-SK" sz="2000" dirty="0">
                <a:latin typeface="Oranda BT" pitchFamily="18" charset="0"/>
              </a:rPr>
              <a:t>SAV - pobočka Považská Bystrica	</a:t>
            </a:r>
            <a:r>
              <a:rPr lang="sk-SK" sz="2000" dirty="0" err="1">
                <a:latin typeface="Oranda BT" pitchFamily="18" charset="0"/>
              </a:rPr>
              <a:t>Castax</a:t>
            </a:r>
            <a:r>
              <a:rPr lang="sk-SK" sz="2000" dirty="0">
                <a:latin typeface="Oranda BT" pitchFamily="18" charset="0"/>
              </a:rPr>
              <a:t> Slovakia, s.r.o., Trenčín</a:t>
            </a:r>
          </a:p>
          <a:p>
            <a:pPr algn="ctr"/>
            <a:r>
              <a:rPr lang="sk-SK" sz="2000" dirty="0" smtClean="0">
                <a:latin typeface="Oranda BT" pitchFamily="18" charset="0"/>
              </a:rPr>
              <a:t>razená, obojstranná</a:t>
            </a:r>
            <a:br>
              <a:rPr lang="sk-SK" sz="2000" dirty="0" smtClean="0">
                <a:latin typeface="Oranda BT" pitchFamily="18" charset="0"/>
              </a:rPr>
            </a:br>
            <a:r>
              <a:rPr lang="sk-SK" sz="2000" dirty="0" smtClean="0">
                <a:latin typeface="Oranda BT" pitchFamily="18" charset="0"/>
              </a:rPr>
              <a:t>60 mm, striebro </a:t>
            </a:r>
            <a:r>
              <a:rPr lang="sk-SK" sz="2000" dirty="0" err="1" smtClean="0">
                <a:latin typeface="Oranda BT" pitchFamily="18" charset="0"/>
              </a:rPr>
              <a:t>Ag</a:t>
            </a:r>
            <a:r>
              <a:rPr lang="sk-SK" sz="2000" dirty="0" smtClean="0">
                <a:latin typeface="Oranda BT" pitchFamily="18" charset="0"/>
              </a:rPr>
              <a:t> 999, meď </a:t>
            </a:r>
            <a:r>
              <a:rPr lang="sk-SK" sz="2000" dirty="0" err="1" smtClean="0">
                <a:latin typeface="Oranda BT" pitchFamily="18" charset="0"/>
              </a:rPr>
              <a:t>Cu</a:t>
            </a:r>
            <a:endParaRPr lang="sk-SK" sz="2000" dirty="0">
              <a:latin typeface="Oranda BT" pitchFamily="18" charset="0"/>
            </a:endParaRPr>
          </a:p>
        </p:txBody>
      </p:sp>
      <p:pic>
        <p:nvPicPr>
          <p:cNvPr id="276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87286" y="2286000"/>
            <a:ext cx="5807075" cy="286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861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434975"/>
            <a:ext cx="7772400" cy="1698625"/>
          </a:xfrm>
        </p:spPr>
        <p:txBody>
          <a:bodyPr>
            <a:normAutofit fontScale="90000"/>
          </a:bodyPr>
          <a:lstStyle/>
          <a:p>
            <a:r>
              <a:rPr lang="sk-SK" sz="4900" b="1" u="sng" dirty="0" smtClean="0">
                <a:solidFill>
                  <a:srgbClr val="736239"/>
                </a:solidFill>
                <a:latin typeface="Minion Pro" pitchFamily="18" charset="0"/>
              </a:rPr>
              <a:t>Medaila roka 2024</a:t>
            </a:r>
            <a:r>
              <a:rPr lang="sk-SK" b="1" dirty="0" smtClean="0">
                <a:solidFill>
                  <a:srgbClr val="736239"/>
                </a:solidFill>
                <a:latin typeface="Minion Pro" pitchFamily="18" charset="0"/>
              </a:rPr>
              <a:t/>
            </a:r>
            <a:br>
              <a:rPr lang="sk-SK" b="1" dirty="0" smtClean="0">
                <a:solidFill>
                  <a:srgbClr val="736239"/>
                </a:solidFill>
                <a:latin typeface="Minion Pro" pitchFamily="18" charset="0"/>
              </a:rPr>
            </a:br>
            <a:r>
              <a:rPr lang="sk-SK" sz="2800" b="1" dirty="0" smtClean="0">
                <a:solidFill>
                  <a:srgbClr val="736239"/>
                </a:solidFill>
                <a:latin typeface="Minion Pro" pitchFamily="18" charset="0"/>
              </a:rPr>
              <a:t>Slávnostné vyhlasovanie výsledkov</a:t>
            </a:r>
            <a:br>
              <a:rPr lang="sk-SK" sz="2800" b="1" dirty="0" smtClean="0">
                <a:solidFill>
                  <a:srgbClr val="736239"/>
                </a:solidFill>
                <a:latin typeface="Minion Pro" pitchFamily="18" charset="0"/>
              </a:rPr>
            </a:br>
            <a:r>
              <a:rPr lang="sk-SK" sz="900" dirty="0" smtClean="0">
                <a:solidFill>
                  <a:srgbClr val="736239"/>
                </a:solidFill>
                <a:latin typeface="Minion Pro" pitchFamily="18" charset="0"/>
              </a:rPr>
              <a:t/>
            </a:r>
            <a:br>
              <a:rPr lang="sk-SK" sz="900" dirty="0" smtClean="0">
                <a:solidFill>
                  <a:srgbClr val="736239"/>
                </a:solidFill>
                <a:latin typeface="Minion Pro" pitchFamily="18" charset="0"/>
              </a:rPr>
            </a:br>
            <a:r>
              <a:rPr lang="sk-SK" sz="2000" dirty="0" smtClean="0">
                <a:solidFill>
                  <a:srgbClr val="736239"/>
                </a:solidFill>
                <a:latin typeface="Minion Pro" pitchFamily="18" charset="0"/>
              </a:rPr>
              <a:t>25.9.2025 17:30</a:t>
            </a:r>
            <a:br>
              <a:rPr lang="sk-SK" sz="2000" dirty="0" smtClean="0">
                <a:solidFill>
                  <a:srgbClr val="736239"/>
                </a:solidFill>
                <a:latin typeface="Minion Pro" pitchFamily="18" charset="0"/>
              </a:rPr>
            </a:br>
            <a:r>
              <a:rPr lang="sk-SK" sz="2800" dirty="0" smtClean="0">
                <a:solidFill>
                  <a:srgbClr val="736239"/>
                </a:solidFill>
                <a:latin typeface="Minion Pro" pitchFamily="18" charset="0"/>
              </a:rPr>
              <a:t>Stredoslovenské </a:t>
            </a:r>
            <a:r>
              <a:rPr lang="sk-SK" sz="2800" dirty="0">
                <a:solidFill>
                  <a:srgbClr val="736239"/>
                </a:solidFill>
                <a:latin typeface="Minion Pro" pitchFamily="18" charset="0"/>
              </a:rPr>
              <a:t>múzeum, Banská </a:t>
            </a:r>
            <a:r>
              <a:rPr lang="sk-SK" sz="2800" dirty="0" smtClean="0">
                <a:solidFill>
                  <a:srgbClr val="736239"/>
                </a:solidFill>
                <a:latin typeface="Minion Pro" pitchFamily="18" charset="0"/>
              </a:rPr>
              <a:t>Bystrica, </a:t>
            </a:r>
            <a:r>
              <a:rPr lang="sk-SK" sz="2800" dirty="0" err="1">
                <a:solidFill>
                  <a:srgbClr val="736239"/>
                </a:solidFill>
                <a:latin typeface="Minion Pro" pitchFamily="18" charset="0"/>
              </a:rPr>
              <a:t>Thurzov</a:t>
            </a:r>
            <a:r>
              <a:rPr lang="sk-SK" sz="2800" dirty="0">
                <a:solidFill>
                  <a:srgbClr val="736239"/>
                </a:solidFill>
                <a:latin typeface="Minion Pro" pitchFamily="18" charset="0"/>
              </a:rPr>
              <a:t> </a:t>
            </a:r>
            <a:r>
              <a:rPr lang="sk-SK" sz="2800" dirty="0" smtClean="0">
                <a:solidFill>
                  <a:srgbClr val="736239"/>
                </a:solidFill>
                <a:latin typeface="Minion Pro" pitchFamily="18" charset="0"/>
              </a:rPr>
              <a:t>dom</a:t>
            </a:r>
            <a:endParaRPr lang="en-GB" sz="2800" dirty="0">
              <a:solidFill>
                <a:srgbClr val="736239"/>
              </a:solidFill>
              <a:latin typeface="Minion Pro" pitchFamily="18" charset="0"/>
            </a:endParaRPr>
          </a:p>
        </p:txBody>
      </p:sp>
      <p:sp>
        <p:nvSpPr>
          <p:cNvPr id="3" name="Subtitle 2"/>
          <p:cNvSpPr>
            <a:spLocks noGrp="1"/>
          </p:cNvSpPr>
          <p:nvPr>
            <p:ph type="subTitle" idx="1"/>
          </p:nvPr>
        </p:nvSpPr>
        <p:spPr>
          <a:xfrm>
            <a:off x="838200" y="6248400"/>
            <a:ext cx="7772400" cy="457200"/>
          </a:xfrm>
        </p:spPr>
        <p:txBody>
          <a:bodyPr>
            <a:normAutofit/>
          </a:bodyPr>
          <a:lstStyle/>
          <a:p>
            <a:r>
              <a:rPr lang="sk-SK" sz="1800" u="sng" dirty="0">
                <a:solidFill>
                  <a:schemeClr val="tx1">
                    <a:lumMod val="75000"/>
                    <a:lumOff val="25000"/>
                  </a:schemeClr>
                </a:solidFill>
              </a:rPr>
              <a:t>https://</a:t>
            </a:r>
            <a:r>
              <a:rPr lang="sk-SK" sz="1800" u="sng" dirty="0" smtClean="0">
                <a:solidFill>
                  <a:schemeClr val="tx1">
                    <a:lumMod val="75000"/>
                    <a:lumOff val="25000"/>
                  </a:schemeClr>
                </a:solidFill>
              </a:rPr>
              <a:t>medailerskyklub.art/ocenenie-medaila-roka-2024/</a:t>
            </a:r>
            <a:endParaRPr lang="en-GB" sz="1800" u="sng" dirty="0">
              <a:solidFill>
                <a:schemeClr val="tx1">
                  <a:lumMod val="75000"/>
                  <a:lumOff val="25000"/>
                </a:schemeClr>
              </a:solidFill>
            </a:endParaRPr>
          </a:p>
        </p:txBody>
      </p:sp>
      <p:pic>
        <p:nvPicPr>
          <p:cNvPr id="1026"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121" y="5029200"/>
            <a:ext cx="5447079" cy="130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999" y="2534600"/>
            <a:ext cx="2376000" cy="2376000"/>
          </a:xfrm>
          <a:prstGeom prst="rect">
            <a:avLst/>
          </a:prstGeom>
        </p:spPr>
      </p:pic>
      <p:pic>
        <p:nvPicPr>
          <p:cNvPr id="1028" name="Picture 4" descr="F:\MyFilez\MyDocs\Tovar\Mince\00_Diff\00_diff\Plakety-medaily\Medailérsky klub\03_\01_Logo\02_W\Socialne siete\insta-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700" y="623520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MyFilez\MyDocs\Tovar\Mince\00_Diff\00_diff\Plakety-medaily\Medailérsky klub\03_\01_Logo\02_W\Socialne siete\facebook-ic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900" y="623520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MyFilez\MyDocs\Tovar\Mince\00_Diff\00_diff\Plakety-medaily\Medailérsky klub\03_\01_Logo\02_W\Socialne siete\WhatsAp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9200" y="6256450"/>
            <a:ext cx="360000" cy="3649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MyFilez\MyDocs\Tovar\Mince\00_Diff\00_diff\Plakety-medaily\Medailérsky klub\03_\01_Logo\02_W\Socialne siete\X.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8800" y="623520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8077200" y="6272521"/>
            <a:ext cx="327857" cy="32785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F:\MyFilez\MyDocs\Tovar\Mince\00_Diff\00_diff\Plakety-medaily\Medailérsky klub\03_\01_Logo\02_W\Socialne siete\e-mai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3687" y="6269400"/>
            <a:ext cx="54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00138" y="2972254"/>
            <a:ext cx="1908000" cy="94788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MyFilez\MyDocs\Tovar\Mince\00_Diff\00_diff\Plakety-medaily\Medailérsky klub\03_\01_Projekty\01_Medaila roka\_pix\logá\bbsk_erb_horizontalne_napis_vprav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800" y="3578167"/>
            <a:ext cx="203662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MyFilez\MyDocs\Tovar\Mince\00_Diff\00_diff\Plakety-medaily\Medailérsky klub\03_\01_Projekty\01_Medaila roka\_pix\logá\ZnakSNS-pri-SAV_transp-150x150.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19850" y="291465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27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fontScale="92500" lnSpcReduction="10000"/>
          </a:bodyPr>
          <a:lstStyle/>
          <a:p>
            <a:pPr algn="ctr"/>
            <a:r>
              <a:rPr lang="en-GB" sz="2000" b="1" dirty="0" err="1" smtClean="0">
                <a:latin typeface="Oranda BT" pitchFamily="18" charset="0"/>
              </a:rPr>
              <a:t>Sklabiňa</a:t>
            </a:r>
            <a:r>
              <a:rPr lang="en-GB" sz="2000" b="1" dirty="0">
                <a:latin typeface="Oranda BT" pitchFamily="18" charset="0"/>
              </a:rPr>
              <a:t>, </a:t>
            </a:r>
            <a:r>
              <a:rPr lang="en-GB" sz="2000" b="1" dirty="0" err="1">
                <a:latin typeface="Oranda BT" pitchFamily="18" charset="0"/>
              </a:rPr>
              <a:t>Vyhlásenie</a:t>
            </a:r>
            <a:r>
              <a:rPr lang="en-GB" sz="2000" b="1" dirty="0">
                <a:latin typeface="Oranda BT" pitchFamily="18" charset="0"/>
              </a:rPr>
              <a:t> </a:t>
            </a:r>
            <a:r>
              <a:rPr lang="en-GB" sz="2000" b="1" dirty="0" err="1">
                <a:latin typeface="Oranda BT" pitchFamily="18" charset="0"/>
              </a:rPr>
              <a:t>obnovenia</a:t>
            </a:r>
            <a:r>
              <a:rPr lang="en-GB" sz="2000" b="1" dirty="0">
                <a:latin typeface="Oranda BT" pitchFamily="18" charset="0"/>
              </a:rPr>
              <a:t> </a:t>
            </a:r>
            <a:r>
              <a:rPr lang="en-GB" sz="2000" b="1" dirty="0" err="1">
                <a:latin typeface="Oranda BT" pitchFamily="18" charset="0"/>
              </a:rPr>
              <a:t>Čs</a:t>
            </a:r>
            <a:r>
              <a:rPr lang="en-GB" sz="2000" b="1" dirty="0">
                <a:latin typeface="Oranda BT" pitchFamily="18" charset="0"/>
              </a:rPr>
              <a:t>. </a:t>
            </a:r>
            <a:r>
              <a:rPr lang="en-GB" sz="2000" b="1" dirty="0" err="1">
                <a:latin typeface="Oranda BT" pitchFamily="18" charset="0"/>
              </a:rPr>
              <a:t>republiky</a:t>
            </a:r>
            <a:r>
              <a:rPr lang="en-GB" sz="2000" b="1" dirty="0">
                <a:latin typeface="Oranda BT" pitchFamily="18" charset="0"/>
              </a:rPr>
              <a:t> / SNP v </a:t>
            </a:r>
            <a:r>
              <a:rPr lang="en-GB" sz="2000" b="1" dirty="0" err="1">
                <a:latin typeface="Oranda BT" pitchFamily="18" charset="0"/>
              </a:rPr>
              <a:t>Turci</a:t>
            </a:r>
            <a:r>
              <a:rPr lang="en-GB" sz="2000" b="1" dirty="0">
                <a:latin typeface="Oranda BT" pitchFamily="18" charset="0"/>
              </a:rPr>
              <a:t>, 80. </a:t>
            </a:r>
            <a:r>
              <a:rPr lang="en-GB" sz="2000" b="1" dirty="0" err="1">
                <a:latin typeface="Oranda BT" pitchFamily="18" charset="0"/>
              </a:rPr>
              <a:t>výročie</a:t>
            </a:r>
            <a:r>
              <a:rPr lang="en-GB" sz="2000" b="1" dirty="0">
                <a:latin typeface="Oranda BT" pitchFamily="18" charset="0"/>
              </a:rPr>
              <a:t> </a:t>
            </a:r>
            <a:r>
              <a:rPr lang="en-GB" sz="2000" b="1" dirty="0" err="1">
                <a:latin typeface="Oranda BT" pitchFamily="18" charset="0"/>
              </a:rPr>
              <a:t>ozbrojeného</a:t>
            </a:r>
            <a:r>
              <a:rPr lang="en-GB" sz="2000" b="1" dirty="0">
                <a:latin typeface="Oranda BT" pitchFamily="18" charset="0"/>
              </a:rPr>
              <a:t> </a:t>
            </a:r>
            <a:r>
              <a:rPr lang="en-GB" sz="2000" b="1" dirty="0" err="1">
                <a:latin typeface="Oranda BT" pitchFamily="18" charset="0"/>
              </a:rPr>
              <a:t>povstania</a:t>
            </a:r>
            <a:r>
              <a:rPr lang="en-GB" sz="2000" dirty="0">
                <a:latin typeface="Oranda BT" pitchFamily="18" charset="0"/>
              </a:rPr>
              <a:t> </a:t>
            </a:r>
            <a:r>
              <a:rPr lang="en-GB" sz="2000" dirty="0" smtClean="0">
                <a:latin typeface="Oranda BT" pitchFamily="18" charset="0"/>
              </a:rPr>
              <a:t>(</a:t>
            </a:r>
            <a:r>
              <a:rPr lang="en-GB" sz="2000" dirty="0" err="1">
                <a:latin typeface="Oranda BT" pitchFamily="18" charset="0"/>
              </a:rPr>
              <a:t>Štefan</a:t>
            </a:r>
            <a:r>
              <a:rPr lang="en-GB" sz="2000" dirty="0">
                <a:latin typeface="Oranda BT" pitchFamily="18" charset="0"/>
              </a:rPr>
              <a:t> </a:t>
            </a:r>
            <a:r>
              <a:rPr lang="en-GB" sz="2000" dirty="0" err="1">
                <a:latin typeface="Oranda BT" pitchFamily="18" charset="0"/>
              </a:rPr>
              <a:t>Novotný</a:t>
            </a:r>
            <a:r>
              <a:rPr lang="en-GB" sz="2000" dirty="0">
                <a:latin typeface="Oranda BT" pitchFamily="18" charset="0"/>
              </a:rPr>
              <a:t>)</a:t>
            </a: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sk-SK" sz="2000" dirty="0">
                <a:latin typeface="Oranda BT" pitchFamily="18" charset="0"/>
              </a:rPr>
              <a:t>Slovenská numizmatická spoločnosť </a:t>
            </a:r>
            <a:r>
              <a:rPr lang="sk-SK" sz="2000" dirty="0" smtClean="0">
                <a:latin typeface="Oranda BT" pitchFamily="18" charset="0"/>
              </a:rPr>
              <a:t>pri </a:t>
            </a:r>
            <a:r>
              <a:rPr lang="sk-SK" sz="2000" dirty="0">
                <a:latin typeface="Oranda BT" pitchFamily="18" charset="0"/>
              </a:rPr>
              <a:t>SAV - pobočka Martin	</a:t>
            </a:r>
            <a:endParaRPr lang="sk-SK" sz="2000" dirty="0" smtClean="0">
              <a:latin typeface="Oranda BT" pitchFamily="18" charset="0"/>
            </a:endParaRPr>
          </a:p>
          <a:p>
            <a:pPr algn="ctr"/>
            <a:r>
              <a:rPr lang="sk-SK" sz="2000" dirty="0" err="1" smtClean="0">
                <a:latin typeface="Oranda BT" pitchFamily="18" charset="0"/>
              </a:rPr>
              <a:t>Castax</a:t>
            </a:r>
            <a:r>
              <a:rPr lang="sk-SK" sz="2000" dirty="0" smtClean="0">
                <a:latin typeface="Oranda BT" pitchFamily="18" charset="0"/>
              </a:rPr>
              <a:t> </a:t>
            </a:r>
            <a:r>
              <a:rPr lang="sk-SK" sz="2000" dirty="0">
                <a:latin typeface="Oranda BT" pitchFamily="18" charset="0"/>
              </a:rPr>
              <a:t>Slovakia, s.r.o., Trenčín</a:t>
            </a:r>
          </a:p>
          <a:p>
            <a:pPr algn="ctr"/>
            <a:r>
              <a:rPr lang="sk-SK" sz="2000" dirty="0" smtClean="0">
                <a:latin typeface="Oranda BT" pitchFamily="18" charset="0"/>
              </a:rPr>
              <a:t>razená</a:t>
            </a:r>
            <a:r>
              <a:rPr lang="sk-SK" sz="2000" dirty="0">
                <a:latin typeface="Oranda BT" pitchFamily="18" charset="0"/>
              </a:rPr>
              <a:t>, obojstranná</a:t>
            </a:r>
          </a:p>
          <a:p>
            <a:pPr algn="ctr"/>
            <a:r>
              <a:rPr lang="sk-SK" sz="2000" dirty="0" smtClean="0">
                <a:latin typeface="Oranda BT" pitchFamily="18" charset="0"/>
              </a:rPr>
              <a:t>60 mm</a:t>
            </a:r>
            <a:endParaRPr lang="sk-SK" sz="2000" dirty="0">
              <a:latin typeface="Oranda BT" pitchFamily="18" charset="0"/>
            </a:endParaRPr>
          </a:p>
          <a:p>
            <a:pPr algn="ctr"/>
            <a:r>
              <a:rPr lang="sk-SK" sz="2000" dirty="0">
                <a:latin typeface="Oranda BT" pitchFamily="18" charset="0"/>
              </a:rPr>
              <a:t>striebro </a:t>
            </a:r>
            <a:r>
              <a:rPr lang="sk-SK" sz="2000" dirty="0" err="1">
                <a:latin typeface="Oranda BT" pitchFamily="18" charset="0"/>
              </a:rPr>
              <a:t>Ag</a:t>
            </a:r>
            <a:r>
              <a:rPr lang="sk-SK" sz="2000" dirty="0">
                <a:latin typeface="Oranda BT" pitchFamily="18" charset="0"/>
              </a:rPr>
              <a:t> 999, meď </a:t>
            </a:r>
            <a:r>
              <a:rPr lang="sk-SK" sz="2000" dirty="0" err="1">
                <a:latin typeface="Oranda BT" pitchFamily="18" charset="0"/>
              </a:rPr>
              <a:t>Cu</a:t>
            </a:r>
            <a:endParaRPr lang="sk-SK" sz="2000" i="1" dirty="0" smtClean="0">
              <a:latin typeface="Oranda BT" pitchFamily="18" charset="0"/>
            </a:endParaRPr>
          </a:p>
        </p:txBody>
      </p:sp>
      <p:pic>
        <p:nvPicPr>
          <p:cNvPr id="1638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46416" y="1819275"/>
            <a:ext cx="5851167"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95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smtClean="0">
                <a:latin typeface="Oranda BT" pitchFamily="18" charset="0"/>
              </a:rPr>
              <a:t>100</a:t>
            </a:r>
            <a:r>
              <a:rPr lang="en-GB" sz="2000" b="1" dirty="0">
                <a:latin typeface="Oranda BT" pitchFamily="18" charset="0"/>
              </a:rPr>
              <a:t>. </a:t>
            </a:r>
            <a:r>
              <a:rPr lang="en-GB" sz="2000" b="1" dirty="0" err="1">
                <a:latin typeface="Oranda BT" pitchFamily="18" charset="0"/>
              </a:rPr>
              <a:t>výročie</a:t>
            </a:r>
            <a:r>
              <a:rPr lang="en-GB" sz="2000" b="1" dirty="0">
                <a:latin typeface="Oranda BT" pitchFamily="18" charset="0"/>
              </a:rPr>
              <a:t> </a:t>
            </a:r>
            <a:r>
              <a:rPr lang="en-GB" sz="2000" b="1" dirty="0" err="1">
                <a:latin typeface="Oranda BT" pitchFamily="18" charset="0"/>
              </a:rPr>
              <a:t>úmrtia</a:t>
            </a:r>
            <a:r>
              <a:rPr lang="en-GB" sz="2000" b="1" dirty="0">
                <a:latin typeface="Oranda BT" pitchFamily="18" charset="0"/>
              </a:rPr>
              <a:t> </a:t>
            </a:r>
            <a:r>
              <a:rPr lang="en-GB" sz="2000" b="1" dirty="0" err="1">
                <a:latin typeface="Oranda BT" pitchFamily="18" charset="0"/>
              </a:rPr>
              <a:t>Štefana</a:t>
            </a:r>
            <a:r>
              <a:rPr lang="en-GB" sz="2000" b="1" dirty="0">
                <a:latin typeface="Oranda BT" pitchFamily="18" charset="0"/>
              </a:rPr>
              <a:t> </a:t>
            </a:r>
            <a:r>
              <a:rPr lang="en-GB" sz="2000" b="1" dirty="0" err="1">
                <a:latin typeface="Oranda BT" pitchFamily="18" charset="0"/>
              </a:rPr>
              <a:t>Schwartza</a:t>
            </a:r>
            <a:r>
              <a:rPr lang="en-GB" sz="2000" dirty="0">
                <a:latin typeface="Oranda BT" pitchFamily="18" charset="0"/>
              </a:rPr>
              <a:t> </a:t>
            </a:r>
            <a:r>
              <a:rPr lang="sk-SK" sz="2000" dirty="0" smtClean="0">
                <a:latin typeface="Oranda BT" pitchFamily="18" charset="0"/>
              </a:rPr>
              <a:t/>
            </a:r>
            <a:br>
              <a:rPr lang="sk-SK" sz="2000" dirty="0" smtClean="0">
                <a:latin typeface="Oranda BT" pitchFamily="18" charset="0"/>
              </a:rPr>
            </a:br>
            <a:r>
              <a:rPr lang="en-GB" sz="2000" dirty="0" smtClean="0">
                <a:latin typeface="Oranda BT" pitchFamily="18" charset="0"/>
              </a:rPr>
              <a:t>(</a:t>
            </a:r>
            <a:r>
              <a:rPr lang="en-GB" sz="2000" dirty="0" err="1">
                <a:latin typeface="Oranda BT" pitchFamily="18" charset="0"/>
              </a:rPr>
              <a:t>Branislav</a:t>
            </a:r>
            <a:r>
              <a:rPr lang="en-GB" sz="2000" dirty="0">
                <a:latin typeface="Oranda BT" pitchFamily="18" charset="0"/>
              </a:rPr>
              <a:t> </a:t>
            </a:r>
            <a:r>
              <a:rPr lang="en-GB" sz="2000" dirty="0" err="1">
                <a:latin typeface="Oranda BT" pitchFamily="18" charset="0"/>
              </a:rPr>
              <a:t>Ronai</a:t>
            </a:r>
            <a:r>
              <a:rPr lang="en-GB" sz="2000" dirty="0">
                <a:latin typeface="Oranda BT" pitchFamily="18" charset="0"/>
              </a:rPr>
              <a:t> / </a:t>
            </a:r>
            <a:r>
              <a:rPr lang="en-GB" sz="2000" dirty="0" err="1">
                <a:latin typeface="Oranda BT" pitchFamily="18" charset="0"/>
              </a:rPr>
              <a:t>Miroslav</a:t>
            </a:r>
            <a:r>
              <a:rPr lang="en-GB" sz="2000" dirty="0">
                <a:latin typeface="Oranda BT" pitchFamily="18" charset="0"/>
              </a:rPr>
              <a:t> </a:t>
            </a:r>
            <a:r>
              <a:rPr lang="en-GB" sz="2000" dirty="0" err="1">
                <a:latin typeface="Oranda BT" pitchFamily="18" charset="0"/>
              </a:rPr>
              <a:t>Ronai</a:t>
            </a:r>
            <a:r>
              <a:rPr lang="en-GB" sz="2000" dirty="0">
                <a:latin typeface="Oranda BT" pitchFamily="18" charset="0"/>
              </a:rPr>
              <a:t>)</a:t>
            </a: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Slovenská</a:t>
            </a:r>
            <a:r>
              <a:rPr lang="en-GB" sz="2000" dirty="0" smtClean="0">
                <a:latin typeface="Oranda BT" pitchFamily="18" charset="0"/>
              </a:rPr>
              <a:t> </a:t>
            </a:r>
            <a:r>
              <a:rPr lang="en-GB" sz="2000" dirty="0" err="1">
                <a:latin typeface="Oranda BT" pitchFamily="18" charset="0"/>
              </a:rPr>
              <a:t>numizmatická</a:t>
            </a:r>
            <a:r>
              <a:rPr lang="en-GB" sz="2000" dirty="0">
                <a:latin typeface="Oranda BT" pitchFamily="18" charset="0"/>
              </a:rPr>
              <a:t> </a:t>
            </a:r>
            <a:r>
              <a:rPr lang="en-GB" sz="2000" dirty="0" err="1">
                <a:latin typeface="Oranda BT" pitchFamily="18" charset="0"/>
              </a:rPr>
              <a:t>spoločnosť</a:t>
            </a:r>
            <a:r>
              <a:rPr lang="en-GB" sz="2000" dirty="0">
                <a:latin typeface="Oranda BT" pitchFamily="18" charset="0"/>
              </a:rPr>
              <a:t> </a:t>
            </a:r>
            <a:r>
              <a:rPr lang="en-GB" sz="2000" dirty="0" err="1" smtClean="0">
                <a:latin typeface="Oranda BT" pitchFamily="18" charset="0"/>
              </a:rPr>
              <a:t>pri</a:t>
            </a:r>
            <a:r>
              <a:rPr lang="en-GB" sz="2000" dirty="0" smtClean="0">
                <a:latin typeface="Oranda BT" pitchFamily="18" charset="0"/>
              </a:rPr>
              <a:t> </a:t>
            </a:r>
            <a:r>
              <a:rPr lang="en-GB" sz="2000" dirty="0">
                <a:latin typeface="Oranda BT" pitchFamily="18" charset="0"/>
              </a:rPr>
              <a:t>SAV - </a:t>
            </a:r>
            <a:r>
              <a:rPr lang="en-GB" sz="2000" dirty="0" err="1">
                <a:latin typeface="Oranda BT" pitchFamily="18" charset="0"/>
              </a:rPr>
              <a:t>pobočka</a:t>
            </a:r>
            <a:r>
              <a:rPr lang="en-GB" sz="2000" dirty="0">
                <a:latin typeface="Oranda BT" pitchFamily="18" charset="0"/>
              </a:rPr>
              <a:t> </a:t>
            </a:r>
            <a:r>
              <a:rPr lang="en-GB" sz="2000" dirty="0" smtClean="0">
                <a:latin typeface="Oranda BT" pitchFamily="18" charset="0"/>
              </a:rPr>
              <a:t>Nitra</a:t>
            </a:r>
            <a:endParaRPr lang="sk-SK" sz="2000" dirty="0" smtClean="0">
              <a:latin typeface="Oranda BT" pitchFamily="18" charset="0"/>
            </a:endParaRPr>
          </a:p>
          <a:p>
            <a:pPr algn="ctr"/>
            <a:r>
              <a:rPr lang="en-GB" sz="2000" dirty="0" err="1" smtClean="0">
                <a:latin typeface="Oranda BT" pitchFamily="18" charset="0"/>
              </a:rPr>
              <a:t>Castax</a:t>
            </a:r>
            <a:r>
              <a:rPr lang="en-GB" sz="2000" dirty="0" smtClean="0">
                <a:latin typeface="Oranda BT" pitchFamily="18" charset="0"/>
              </a:rPr>
              <a:t> </a:t>
            </a:r>
            <a:r>
              <a:rPr lang="en-GB" sz="2000" dirty="0">
                <a:latin typeface="Oranda BT" pitchFamily="18" charset="0"/>
              </a:rPr>
              <a:t>Slovakia, s.r.o., </a:t>
            </a:r>
            <a:r>
              <a:rPr lang="en-GB" sz="2000" dirty="0" err="1">
                <a:latin typeface="Oranda BT" pitchFamily="18" charset="0"/>
              </a:rPr>
              <a:t>Trenčín</a:t>
            </a:r>
            <a:endParaRPr lang="en-GB" sz="2000" dirty="0">
              <a:latin typeface="Oranda BT" pitchFamily="18" charset="0"/>
            </a:endParaRPr>
          </a:p>
          <a:p>
            <a:pPr algn="ctr"/>
            <a:r>
              <a:rPr lang="en-GB" sz="2000" dirty="0" err="1" smtClean="0">
                <a:latin typeface="Oranda BT" pitchFamily="18" charset="0"/>
              </a:rPr>
              <a:t>razená</a:t>
            </a:r>
            <a:r>
              <a:rPr lang="sk-SK" sz="2000" dirty="0" smtClean="0">
                <a:latin typeface="Oranda BT" pitchFamily="18" charset="0"/>
              </a:rPr>
              <a:t>,</a:t>
            </a:r>
            <a:r>
              <a:rPr lang="en-GB" sz="2000" dirty="0" smtClean="0">
                <a:latin typeface="Oranda BT" pitchFamily="18" charset="0"/>
              </a:rPr>
              <a:t> </a:t>
            </a:r>
            <a:r>
              <a:rPr lang="en-GB" sz="2000" dirty="0" err="1">
                <a:latin typeface="Oranda BT" pitchFamily="18" charset="0"/>
              </a:rPr>
              <a:t>obojstranná</a:t>
            </a:r>
            <a:r>
              <a:rPr lang="en-GB" sz="2000" dirty="0">
                <a:latin typeface="Oranda BT" pitchFamily="18" charset="0"/>
              </a:rPr>
              <a:t> </a:t>
            </a:r>
            <a:br>
              <a:rPr lang="en-GB" sz="2000" dirty="0">
                <a:latin typeface="Oranda BT" pitchFamily="18" charset="0"/>
              </a:rPr>
            </a:br>
            <a:r>
              <a:rPr lang="sk-SK" sz="2000" dirty="0">
                <a:latin typeface="Oranda BT" pitchFamily="18" charset="0"/>
              </a:rPr>
              <a:t>60 mm</a:t>
            </a:r>
          </a:p>
          <a:p>
            <a:pPr algn="ctr"/>
            <a:r>
              <a:rPr lang="sk-SK" sz="2000" dirty="0">
                <a:latin typeface="Oranda BT" pitchFamily="18" charset="0"/>
              </a:rPr>
              <a:t>striebro </a:t>
            </a:r>
            <a:r>
              <a:rPr lang="sk-SK" sz="2000" dirty="0" err="1">
                <a:latin typeface="Oranda BT" pitchFamily="18" charset="0"/>
              </a:rPr>
              <a:t>Ag</a:t>
            </a:r>
            <a:r>
              <a:rPr lang="sk-SK" sz="2000" dirty="0">
                <a:latin typeface="Oranda BT" pitchFamily="18" charset="0"/>
              </a:rPr>
              <a:t> 999, meď </a:t>
            </a:r>
            <a:r>
              <a:rPr lang="sk-SK" sz="2000" dirty="0" err="1">
                <a:latin typeface="Oranda BT" pitchFamily="18" charset="0"/>
              </a:rPr>
              <a:t>Cu</a:t>
            </a:r>
            <a:endParaRPr lang="sk-SK" sz="2000" i="1" dirty="0">
              <a:latin typeface="Oranda BT" pitchFamily="18" charset="0"/>
            </a:endParaRPr>
          </a:p>
        </p:txBody>
      </p:sp>
      <p:pic>
        <p:nvPicPr>
          <p:cNvPr id="225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509916" y="1819200"/>
            <a:ext cx="5935376" cy="29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575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a:bodyPr>
          <a:lstStyle/>
          <a:p>
            <a:pPr algn="ctr"/>
            <a:r>
              <a:rPr lang="sk-SK" sz="2000" b="1" dirty="0" smtClean="0">
                <a:latin typeface="Oranda BT" pitchFamily="18" charset="0"/>
              </a:rPr>
              <a:t>Domov </a:t>
            </a:r>
            <a:r>
              <a:rPr lang="sk-SK" sz="2000" b="1" dirty="0">
                <a:latin typeface="Oranda BT" pitchFamily="18" charset="0"/>
              </a:rPr>
              <a:t>Speváckeho zboru slovenských učiteľov (SZSU) / Ján </a:t>
            </a:r>
            <a:r>
              <a:rPr lang="sk-SK" sz="2000" b="1" dirty="0" err="1">
                <a:latin typeface="Oranda BT" pitchFamily="18" charset="0"/>
              </a:rPr>
              <a:t>Geryk</a:t>
            </a:r>
            <a:r>
              <a:rPr lang="sk-SK" sz="2000" b="1" dirty="0">
                <a:latin typeface="Oranda BT" pitchFamily="18" charset="0"/>
              </a:rPr>
              <a:t> </a:t>
            </a:r>
            <a:endParaRPr lang="sk-SK" sz="2000" b="1" dirty="0" smtClean="0">
              <a:latin typeface="Oranda BT" pitchFamily="18" charset="0"/>
            </a:endParaRPr>
          </a:p>
          <a:p>
            <a:pPr algn="ctr"/>
            <a:r>
              <a:rPr lang="sk-SK" sz="2000" dirty="0" smtClean="0">
                <a:latin typeface="Oranda BT" pitchFamily="18" charset="0"/>
              </a:rPr>
              <a:t>(</a:t>
            </a:r>
            <a:r>
              <a:rPr lang="sk-SK" sz="2000" dirty="0">
                <a:latin typeface="Oranda BT" pitchFamily="18" charset="0"/>
              </a:rPr>
              <a:t>akad. sochár. prof. </a:t>
            </a:r>
            <a:r>
              <a:rPr lang="sk-SK" sz="2000" dirty="0" err="1">
                <a:latin typeface="Oranda BT" pitchFamily="18" charset="0"/>
              </a:rPr>
              <a:t>Fraňo</a:t>
            </a:r>
            <a:r>
              <a:rPr lang="sk-SK" sz="2000" dirty="0">
                <a:latin typeface="Oranda BT" pitchFamily="18" charset="0"/>
              </a:rPr>
              <a:t> Štefunko / akad. </a:t>
            </a:r>
            <a:r>
              <a:rPr lang="sk-SK" sz="2000" dirty="0" err="1">
                <a:latin typeface="Oranda BT" pitchFamily="18" charset="0"/>
              </a:rPr>
              <a:t>soch</a:t>
            </a:r>
            <a:r>
              <a:rPr lang="sk-SK" sz="2000" dirty="0">
                <a:latin typeface="Oranda BT" pitchFamily="18" charset="0"/>
              </a:rPr>
              <a:t>. Marián </a:t>
            </a:r>
            <a:r>
              <a:rPr lang="sk-SK" sz="2000" dirty="0" err="1">
                <a:latin typeface="Oranda BT" pitchFamily="18" charset="0"/>
              </a:rPr>
              <a:t>Polonský</a:t>
            </a:r>
            <a:r>
              <a:rPr lang="sk-SK" sz="2000" dirty="0">
                <a:latin typeface="Oranda BT" pitchFamily="18" charset="0"/>
              </a:rPr>
              <a:t>)</a:t>
            </a:r>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endParaRPr lang="sk-SK" sz="2000" dirty="0" smtClean="0">
              <a:latin typeface="Oranda BT" pitchFamily="18" charset="0"/>
            </a:endParaRPr>
          </a:p>
          <a:p>
            <a:pPr algn="ctr"/>
            <a:r>
              <a:rPr lang="sk-SK" sz="2000" dirty="0" smtClean="0">
                <a:latin typeface="Oranda BT" pitchFamily="18" charset="0"/>
              </a:rPr>
              <a:t>Spevácky zbor </a:t>
            </a:r>
            <a:r>
              <a:rPr lang="sk-SK" sz="2000" dirty="0">
                <a:latin typeface="Oranda BT" pitchFamily="18" charset="0"/>
              </a:rPr>
              <a:t>slovenských učiteľov </a:t>
            </a:r>
            <a:endParaRPr lang="sk-SK" sz="2000" dirty="0" smtClean="0">
              <a:latin typeface="Oranda BT" pitchFamily="18" charset="0"/>
            </a:endParaRPr>
          </a:p>
          <a:p>
            <a:pPr algn="ctr"/>
            <a:r>
              <a:rPr lang="sk-SK" sz="2000" dirty="0" smtClean="0">
                <a:latin typeface="Oranda BT" pitchFamily="18" charset="0"/>
              </a:rPr>
              <a:t>Mincovňa Kremnica, š. p.</a:t>
            </a:r>
            <a:br>
              <a:rPr lang="sk-SK" sz="2000" dirty="0" smtClean="0">
                <a:latin typeface="Oranda BT" pitchFamily="18" charset="0"/>
              </a:rPr>
            </a:br>
            <a:r>
              <a:rPr lang="sk-SK" sz="2000" dirty="0" smtClean="0">
                <a:latin typeface="Oranda BT" pitchFamily="18" charset="0"/>
              </a:rPr>
              <a:t>razená, obojstranná</a:t>
            </a:r>
            <a:br>
              <a:rPr lang="sk-SK" sz="2000" dirty="0" smtClean="0">
                <a:latin typeface="Oranda BT" pitchFamily="18" charset="0"/>
              </a:rPr>
            </a:br>
            <a:r>
              <a:rPr lang="sk-SK" sz="2000" dirty="0" smtClean="0">
                <a:latin typeface="Oranda BT" pitchFamily="18" charset="0"/>
              </a:rPr>
              <a:t>90 mm, patinovaný </a:t>
            </a:r>
            <a:r>
              <a:rPr lang="sk-SK" sz="2000" dirty="0" err="1" smtClean="0">
                <a:latin typeface="Oranda BT" pitchFamily="18" charset="0"/>
              </a:rPr>
              <a:t>tombak</a:t>
            </a:r>
            <a:r>
              <a:rPr lang="sk-SK" sz="2000" dirty="0" smtClean="0">
                <a:latin typeface="Oranda BT" pitchFamily="18" charset="0"/>
              </a:rPr>
              <a:t> MS90</a:t>
            </a:r>
            <a:endParaRPr lang="sk-SK" sz="2000" i="1" dirty="0" smtClean="0">
              <a:latin typeface="Oranda BT" pitchFamily="18" charset="0"/>
            </a:endParaRPr>
          </a:p>
          <a:p>
            <a:endParaRPr lang="sk-SK" sz="2000" i="1" dirty="0" smtClean="0">
              <a:latin typeface="Oranda BT" pitchFamily="18" charset="0"/>
            </a:endParaRPr>
          </a:p>
        </p:txBody>
      </p:sp>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44884" y="1752600"/>
            <a:ext cx="5692305" cy="288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73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de-DE" sz="2000" b="1" dirty="0" err="1" smtClean="0">
                <a:latin typeface="Oranda BT" pitchFamily="18" charset="0"/>
              </a:rPr>
              <a:t>Ignis</a:t>
            </a:r>
            <a:r>
              <a:rPr lang="de-DE" sz="2000" b="1" dirty="0" smtClean="0">
                <a:latin typeface="Oranda BT" pitchFamily="18" charset="0"/>
              </a:rPr>
              <a:t> </a:t>
            </a:r>
            <a:r>
              <a:rPr lang="de-DE" sz="2000" dirty="0" smtClean="0">
                <a:latin typeface="Oranda BT" pitchFamily="18" charset="0"/>
              </a:rPr>
              <a:t>(</a:t>
            </a:r>
            <a:r>
              <a:rPr lang="de-DE" sz="2000" dirty="0">
                <a:latin typeface="Oranda BT" pitchFamily="18" charset="0"/>
              </a:rPr>
              <a:t>akad. mal. Daniel </a:t>
            </a:r>
            <a:r>
              <a:rPr lang="de-DE" sz="2000" dirty="0" err="1">
                <a:latin typeface="Oranda BT" pitchFamily="18" charset="0"/>
              </a:rPr>
              <a:t>Brunovský</a:t>
            </a:r>
            <a:r>
              <a:rPr lang="de-DE" sz="2000" dirty="0">
                <a:latin typeface="Oranda BT" pitchFamily="18" charset="0"/>
              </a:rPr>
              <a:t>)</a:t>
            </a: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liata</a:t>
            </a:r>
            <a:r>
              <a:rPr lang="en-GB" sz="2000" dirty="0">
                <a:latin typeface="Oranda BT" pitchFamily="18" charset="0"/>
              </a:rPr>
              <a:t>, </a:t>
            </a:r>
            <a:r>
              <a:rPr lang="en-GB" sz="2000" dirty="0" err="1">
                <a:latin typeface="Oranda BT" pitchFamily="18" charset="0"/>
              </a:rPr>
              <a:t>jednostranná</a:t>
            </a:r>
            <a:r>
              <a:rPr lang="en-GB" sz="2000" dirty="0">
                <a:latin typeface="Oranda BT" pitchFamily="18" charset="0"/>
              </a:rPr>
              <a:t/>
            </a:r>
            <a:br>
              <a:rPr lang="en-GB" sz="2000" dirty="0">
                <a:latin typeface="Oranda BT" pitchFamily="18" charset="0"/>
              </a:rPr>
            </a:br>
            <a:r>
              <a:rPr lang="en-GB" sz="2000" dirty="0" err="1">
                <a:latin typeface="Oranda BT" pitchFamily="18" charset="0"/>
              </a:rPr>
              <a:t>liaty</a:t>
            </a:r>
            <a:r>
              <a:rPr lang="en-GB" sz="2000" dirty="0">
                <a:latin typeface="Oranda BT" pitchFamily="18" charset="0"/>
              </a:rPr>
              <a:t> </a:t>
            </a:r>
            <a:r>
              <a:rPr lang="en-GB" sz="2000" dirty="0" err="1">
                <a:latin typeface="Oranda BT" pitchFamily="18" charset="0"/>
              </a:rPr>
              <a:t>bronz</a:t>
            </a:r>
            <a:r>
              <a:rPr lang="en-GB" sz="2000" dirty="0">
                <a:latin typeface="Oranda BT" pitchFamily="18" charset="0"/>
              </a:rPr>
              <a:t> ~</a:t>
            </a:r>
            <a:r>
              <a:rPr lang="en-GB" sz="2000" dirty="0" smtClean="0">
                <a:latin typeface="Oranda BT" pitchFamily="18" charset="0"/>
              </a:rPr>
              <a:t>90 </a:t>
            </a:r>
            <a:r>
              <a:rPr lang="en-GB" sz="2000" dirty="0">
                <a:latin typeface="Oranda BT" pitchFamily="18" charset="0"/>
              </a:rPr>
              <a:t>mm, </a:t>
            </a:r>
            <a:r>
              <a:rPr lang="en-GB" sz="2000" dirty="0" err="1">
                <a:latin typeface="Oranda BT" pitchFamily="18" charset="0"/>
              </a:rPr>
              <a:t>liate</a:t>
            </a:r>
            <a:r>
              <a:rPr lang="en-GB" sz="2000" dirty="0">
                <a:latin typeface="Oranda BT" pitchFamily="18" charset="0"/>
              </a:rPr>
              <a:t> </a:t>
            </a:r>
            <a:r>
              <a:rPr lang="en-GB" sz="2000" dirty="0" err="1">
                <a:latin typeface="Oranda BT" pitchFamily="18" charset="0"/>
              </a:rPr>
              <a:t>striebro</a:t>
            </a:r>
            <a:r>
              <a:rPr lang="en-GB" sz="2000" dirty="0">
                <a:latin typeface="Oranda BT" pitchFamily="18" charset="0"/>
              </a:rPr>
              <a:t> ~60 mm</a:t>
            </a:r>
            <a:endParaRPr lang="sk-SK" sz="2000" dirty="0">
              <a:latin typeface="Oranda BT" pitchFamily="18" charset="0"/>
            </a:endParaRPr>
          </a:p>
          <a:p>
            <a:pPr algn="ctr"/>
            <a:r>
              <a:rPr lang="sk-SK" sz="2000" i="1" dirty="0" smtClean="0">
                <a:latin typeface="Oranda BT" pitchFamily="18" charset="0"/>
              </a:rPr>
              <a:t>Medaila </a:t>
            </a:r>
            <a:r>
              <a:rPr lang="sk-SK" sz="2000" i="1" dirty="0">
                <a:latin typeface="Oranda BT" pitchFamily="18" charset="0"/>
              </a:rPr>
              <a:t>z cyklu </a:t>
            </a:r>
            <a:r>
              <a:rPr lang="sk-SK" sz="2000" i="1" dirty="0" smtClean="0">
                <a:latin typeface="Oranda BT" pitchFamily="18" charset="0"/>
              </a:rPr>
              <a:t>Živly </a:t>
            </a:r>
            <a:r>
              <a:rPr lang="sk-SK" sz="2000" i="1" dirty="0">
                <a:latin typeface="Oranda BT" pitchFamily="18" charset="0"/>
              </a:rPr>
              <a:t>(</a:t>
            </a:r>
            <a:r>
              <a:rPr lang="sk-SK" sz="2000" i="1" dirty="0" err="1">
                <a:latin typeface="Oranda BT" pitchFamily="18" charset="0"/>
              </a:rPr>
              <a:t>Aqua</a:t>
            </a:r>
            <a:r>
              <a:rPr lang="sk-SK" sz="2000" i="1" dirty="0">
                <a:latin typeface="Oranda BT" pitchFamily="18" charset="0"/>
              </a:rPr>
              <a:t>, </a:t>
            </a:r>
            <a:r>
              <a:rPr lang="sk-SK" sz="2000" i="1" dirty="0" err="1">
                <a:latin typeface="Oranda BT" pitchFamily="18" charset="0"/>
              </a:rPr>
              <a:t>Ignis</a:t>
            </a:r>
            <a:r>
              <a:rPr lang="sk-SK" sz="2000" i="1" dirty="0">
                <a:latin typeface="Oranda BT" pitchFamily="18" charset="0"/>
              </a:rPr>
              <a:t>, </a:t>
            </a:r>
            <a:r>
              <a:rPr lang="sk-SK" sz="2000" i="1" dirty="0" err="1" smtClean="0">
                <a:latin typeface="Oranda BT" pitchFamily="18" charset="0"/>
              </a:rPr>
              <a:t>Terra</a:t>
            </a:r>
            <a:r>
              <a:rPr lang="sk-SK" sz="2000" i="1" dirty="0" smtClean="0">
                <a:latin typeface="Oranda BT" pitchFamily="18" charset="0"/>
              </a:rPr>
              <a:t>)</a:t>
            </a:r>
            <a:endParaRPr lang="sk-SK" sz="2000" i="1" dirty="0">
              <a:latin typeface="Oranda BT" pitchFamily="18" charset="0"/>
            </a:endParaRPr>
          </a:p>
        </p:txBody>
      </p:sp>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61644" y="1612900"/>
            <a:ext cx="2811186" cy="288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596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lnSpcReduction="10000"/>
          </a:bodyPr>
          <a:lstStyle/>
          <a:p>
            <a:pPr algn="ctr"/>
            <a:r>
              <a:rPr lang="en-GB" sz="2000" b="1" dirty="0" smtClean="0">
                <a:latin typeface="Oranda BT" pitchFamily="18" charset="0"/>
              </a:rPr>
              <a:t>Martin </a:t>
            </a:r>
            <a:r>
              <a:rPr lang="en-GB" sz="2000" b="1" dirty="0" err="1">
                <a:latin typeface="Oranda BT" pitchFamily="18" charset="0"/>
              </a:rPr>
              <a:t>Benka</a:t>
            </a:r>
            <a:r>
              <a:rPr lang="en-GB" sz="2000" b="1" dirty="0">
                <a:latin typeface="Oranda BT" pitchFamily="18" charset="0"/>
              </a:rPr>
              <a:t> – </a:t>
            </a:r>
            <a:r>
              <a:rPr lang="en-GB" sz="2000" b="1" dirty="0" err="1">
                <a:latin typeface="Oranda BT" pitchFamily="18" charset="0"/>
              </a:rPr>
              <a:t>Velikáni</a:t>
            </a:r>
            <a:r>
              <a:rPr lang="en-GB" sz="2000" b="1" dirty="0">
                <a:latin typeface="Oranda BT" pitchFamily="18" charset="0"/>
              </a:rPr>
              <a:t> </a:t>
            </a:r>
            <a:r>
              <a:rPr lang="en-GB" sz="2000" b="1" dirty="0" err="1">
                <a:latin typeface="Oranda BT" pitchFamily="18" charset="0"/>
              </a:rPr>
              <a:t>Slovenského</a:t>
            </a:r>
            <a:r>
              <a:rPr lang="en-GB" sz="2000" b="1" dirty="0">
                <a:latin typeface="Oranda BT" pitchFamily="18" charset="0"/>
              </a:rPr>
              <a:t> </a:t>
            </a:r>
            <a:r>
              <a:rPr lang="en-GB" sz="2000" b="1" dirty="0" err="1">
                <a:latin typeface="Oranda BT" pitchFamily="18" charset="0"/>
              </a:rPr>
              <a:t>maliarstva</a:t>
            </a:r>
            <a:r>
              <a:rPr lang="en-GB" sz="2000" dirty="0">
                <a:latin typeface="Oranda BT" pitchFamily="18" charset="0"/>
              </a:rPr>
              <a:t> (</a:t>
            </a:r>
            <a:r>
              <a:rPr lang="en-GB" sz="2000" dirty="0" err="1">
                <a:latin typeface="Oranda BT" pitchFamily="18" charset="0"/>
              </a:rPr>
              <a:t>Branislav</a:t>
            </a:r>
            <a:r>
              <a:rPr lang="en-GB" sz="2000" dirty="0">
                <a:latin typeface="Oranda BT" pitchFamily="18" charset="0"/>
              </a:rPr>
              <a:t> </a:t>
            </a:r>
            <a:r>
              <a:rPr lang="en-GB" sz="2000" dirty="0" err="1">
                <a:latin typeface="Oranda BT" pitchFamily="18" charset="0"/>
              </a:rPr>
              <a:t>Ronai</a:t>
            </a:r>
            <a:r>
              <a:rPr lang="en-GB" sz="2000" dirty="0">
                <a:latin typeface="Oranda BT" pitchFamily="18" charset="0"/>
              </a:rPr>
              <a:t>)</a:t>
            </a: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Mincovňa</a:t>
            </a:r>
            <a:r>
              <a:rPr lang="en-GB" sz="2000" dirty="0" smtClean="0">
                <a:latin typeface="Oranda BT" pitchFamily="18" charset="0"/>
              </a:rPr>
              <a:t> </a:t>
            </a:r>
            <a:r>
              <a:rPr lang="en-GB" sz="2000" dirty="0" err="1">
                <a:latin typeface="Oranda BT" pitchFamily="18" charset="0"/>
              </a:rPr>
              <a:t>Kremnica</a:t>
            </a:r>
            <a:r>
              <a:rPr lang="en-GB" sz="2000" dirty="0">
                <a:latin typeface="Oranda BT" pitchFamily="18" charset="0"/>
              </a:rPr>
              <a:t>, </a:t>
            </a:r>
            <a:r>
              <a:rPr lang="en-GB" sz="2000" dirty="0" err="1">
                <a:latin typeface="Oranda BT" pitchFamily="18" charset="0"/>
              </a:rPr>
              <a:t>š.p</a:t>
            </a:r>
            <a:r>
              <a:rPr lang="en-GB" sz="2000" dirty="0">
                <a:latin typeface="Oranda BT" pitchFamily="18" charset="0"/>
              </a:rPr>
              <a:t>. </a:t>
            </a:r>
            <a:br>
              <a:rPr lang="en-GB" sz="2000" dirty="0">
                <a:latin typeface="Oranda BT" pitchFamily="18" charset="0"/>
              </a:rPr>
            </a:br>
            <a:r>
              <a:rPr lang="en-GB" sz="2000" dirty="0" err="1">
                <a:latin typeface="Oranda BT" pitchFamily="18" charset="0"/>
              </a:rPr>
              <a:t>razená</a:t>
            </a:r>
            <a:r>
              <a:rPr lang="en-GB" sz="2000" dirty="0">
                <a:latin typeface="Oranda BT" pitchFamily="18" charset="0"/>
              </a:rPr>
              <a:t>, </a:t>
            </a:r>
            <a:r>
              <a:rPr lang="en-GB" sz="2000" dirty="0" err="1" smtClean="0">
                <a:latin typeface="Oranda BT" pitchFamily="18" charset="0"/>
              </a:rPr>
              <a:t>obojstranná</a:t>
            </a:r>
            <a:r>
              <a:rPr lang="sk-SK" sz="2000" dirty="0" smtClean="0">
                <a:latin typeface="Oranda BT" pitchFamily="18" charset="0"/>
              </a:rPr>
              <a:t>, </a:t>
            </a:r>
            <a:r>
              <a:rPr lang="en-GB" sz="2000" dirty="0" smtClean="0">
                <a:latin typeface="Oranda BT" pitchFamily="18" charset="0"/>
              </a:rPr>
              <a:t>80 </a:t>
            </a:r>
            <a:r>
              <a:rPr lang="en-GB" sz="2000" dirty="0">
                <a:latin typeface="Oranda BT" pitchFamily="18" charset="0"/>
              </a:rPr>
              <a:t>mm </a:t>
            </a:r>
            <a:br>
              <a:rPr lang="en-GB" sz="2000" dirty="0">
                <a:latin typeface="Oranda BT" pitchFamily="18" charset="0"/>
              </a:rPr>
            </a:br>
            <a:r>
              <a:rPr lang="en-GB" sz="2000" dirty="0" err="1">
                <a:latin typeface="Oranda BT" pitchFamily="18" charset="0"/>
              </a:rPr>
              <a:t>patinovaný</a:t>
            </a:r>
            <a:r>
              <a:rPr lang="en-GB" sz="2000" dirty="0">
                <a:latin typeface="Oranda BT" pitchFamily="18" charset="0"/>
              </a:rPr>
              <a:t> tombak </a:t>
            </a:r>
            <a:r>
              <a:rPr lang="en-GB" sz="2000" dirty="0" err="1" smtClean="0">
                <a:latin typeface="Oranda BT" pitchFamily="18" charset="0"/>
              </a:rPr>
              <a:t>MS90</a:t>
            </a:r>
            <a:r>
              <a:rPr lang="en-GB" sz="2000" dirty="0" smtClean="0">
                <a:latin typeface="Oranda BT" pitchFamily="18" charset="0"/>
              </a:rPr>
              <a:t>, </a:t>
            </a:r>
            <a:r>
              <a:rPr lang="en-GB" sz="2000" dirty="0" err="1" smtClean="0">
                <a:latin typeface="Oranda BT" pitchFamily="18" charset="0"/>
              </a:rPr>
              <a:t>striebro</a:t>
            </a:r>
            <a:r>
              <a:rPr lang="en-GB" sz="2000" dirty="0" smtClean="0">
                <a:latin typeface="Oranda BT" pitchFamily="18" charset="0"/>
              </a:rPr>
              <a:t> </a:t>
            </a:r>
            <a:r>
              <a:rPr lang="en-GB" sz="2000" dirty="0">
                <a:latin typeface="Oranda BT" pitchFamily="18" charset="0"/>
              </a:rPr>
              <a:t>Ag </a:t>
            </a:r>
            <a:r>
              <a:rPr lang="en-GB" sz="2000" dirty="0" smtClean="0">
                <a:latin typeface="Oranda BT" pitchFamily="18" charset="0"/>
              </a:rPr>
              <a:t>999</a:t>
            </a:r>
            <a:r>
              <a:rPr lang="en-GB" sz="2000" dirty="0">
                <a:latin typeface="Oranda BT" pitchFamily="18" charset="0"/>
              </a:rPr>
              <a:t/>
            </a:r>
            <a:br>
              <a:rPr lang="en-GB" sz="2000" dirty="0">
                <a:latin typeface="Oranda BT" pitchFamily="18" charset="0"/>
              </a:rPr>
            </a:br>
            <a:r>
              <a:rPr lang="en-GB" sz="2000" dirty="0">
                <a:latin typeface="Oranda BT" pitchFamily="18" charset="0"/>
              </a:rPr>
              <a:t/>
            </a:r>
            <a:br>
              <a:rPr lang="en-GB" sz="2000" dirty="0">
                <a:latin typeface="Oranda BT" pitchFamily="18" charset="0"/>
              </a:rPr>
            </a:br>
            <a:r>
              <a:rPr lang="en-GB" sz="2000" dirty="0" err="1">
                <a:latin typeface="Oranda BT" pitchFamily="18" charset="0"/>
              </a:rPr>
              <a:t>Séria</a:t>
            </a:r>
            <a:r>
              <a:rPr lang="en-GB" sz="2000" dirty="0">
                <a:latin typeface="Oranda BT" pitchFamily="18" charset="0"/>
              </a:rPr>
              <a:t> </a:t>
            </a:r>
            <a:r>
              <a:rPr lang="en-GB" sz="2000" dirty="0" err="1">
                <a:latin typeface="Oranda BT" pitchFamily="18" charset="0"/>
              </a:rPr>
              <a:t>pamätných</a:t>
            </a:r>
            <a:r>
              <a:rPr lang="en-GB" sz="2000" dirty="0">
                <a:latin typeface="Oranda BT" pitchFamily="18" charset="0"/>
              </a:rPr>
              <a:t> </a:t>
            </a:r>
            <a:r>
              <a:rPr lang="en-GB" sz="2000" dirty="0" err="1">
                <a:latin typeface="Oranda BT" pitchFamily="18" charset="0"/>
              </a:rPr>
              <a:t>medailí</a:t>
            </a:r>
            <a:r>
              <a:rPr lang="en-GB" sz="2000" dirty="0">
                <a:latin typeface="Oranda BT" pitchFamily="18" charset="0"/>
              </a:rPr>
              <a:t> </a:t>
            </a:r>
            <a:r>
              <a:rPr lang="en-GB" sz="2000" dirty="0" err="1">
                <a:latin typeface="Oranda BT" pitchFamily="18" charset="0"/>
              </a:rPr>
              <a:t>predstavujúca</a:t>
            </a:r>
            <a:r>
              <a:rPr lang="en-GB" sz="2000" dirty="0">
                <a:latin typeface="Oranda BT" pitchFamily="18" charset="0"/>
              </a:rPr>
              <a:t> </a:t>
            </a:r>
            <a:r>
              <a:rPr lang="en-GB" sz="2000" dirty="0" err="1">
                <a:latin typeface="Oranda BT" pitchFamily="18" charset="0"/>
              </a:rPr>
              <a:t>najznámejších</a:t>
            </a:r>
            <a:r>
              <a:rPr lang="en-GB" sz="2000" dirty="0">
                <a:latin typeface="Oranda BT" pitchFamily="18" charset="0"/>
              </a:rPr>
              <a:t> </a:t>
            </a:r>
            <a:r>
              <a:rPr lang="en-GB" sz="2000" dirty="0" err="1">
                <a:latin typeface="Oranda BT" pitchFamily="18" charset="0"/>
              </a:rPr>
              <a:t>slovenských</a:t>
            </a:r>
            <a:r>
              <a:rPr lang="en-GB" sz="2000" dirty="0">
                <a:latin typeface="Oranda BT" pitchFamily="18" charset="0"/>
              </a:rPr>
              <a:t> </a:t>
            </a:r>
            <a:r>
              <a:rPr lang="en-GB" sz="2000" dirty="0" err="1">
                <a:latin typeface="Oranda BT" pitchFamily="18" charset="0"/>
              </a:rPr>
              <a:t>maliarov</a:t>
            </a:r>
            <a:r>
              <a:rPr lang="en-GB" sz="2000" dirty="0">
                <a:latin typeface="Oranda BT" pitchFamily="18" charset="0"/>
              </a:rPr>
              <a:t> </a:t>
            </a:r>
            <a:r>
              <a:rPr lang="en-GB" sz="2000" dirty="0" err="1">
                <a:latin typeface="Oranda BT" pitchFamily="18" charset="0"/>
              </a:rPr>
              <a:t>všetkých</a:t>
            </a:r>
            <a:r>
              <a:rPr lang="en-GB" sz="2000" dirty="0">
                <a:latin typeface="Oranda BT" pitchFamily="18" charset="0"/>
              </a:rPr>
              <a:t> </a:t>
            </a:r>
            <a:r>
              <a:rPr lang="en-GB" sz="2000" dirty="0" err="1">
                <a:latin typeface="Oranda BT" pitchFamily="18" charset="0"/>
              </a:rPr>
              <a:t>dôb</a:t>
            </a:r>
            <a:r>
              <a:rPr lang="en-GB" sz="2000" dirty="0">
                <a:latin typeface="Oranda BT" pitchFamily="18" charset="0"/>
              </a:rPr>
              <a:t>. </a:t>
            </a:r>
            <a:endParaRPr lang="sk-SK" sz="2000" i="1" dirty="0" smtClean="0">
              <a:latin typeface="Oranda BT" pitchFamily="18" charset="0"/>
            </a:endParaRPr>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36586" y="1460500"/>
            <a:ext cx="5827964" cy="288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8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lnSpcReduction="10000"/>
          </a:bodyPr>
          <a:lstStyle/>
          <a:p>
            <a:pPr algn="ctr"/>
            <a:r>
              <a:rPr lang="en-GB" sz="2000" b="1" dirty="0" err="1" smtClean="0">
                <a:latin typeface="Oranda BT" pitchFamily="18" charset="0"/>
              </a:rPr>
              <a:t>Gréckokatolícky</a:t>
            </a:r>
            <a:r>
              <a:rPr lang="en-GB" sz="2000" b="1" dirty="0" smtClean="0">
                <a:latin typeface="Oranda BT" pitchFamily="18" charset="0"/>
              </a:rPr>
              <a:t> </a:t>
            </a:r>
            <a:r>
              <a:rPr lang="en-GB" sz="2000" b="1" dirty="0" err="1">
                <a:latin typeface="Oranda BT" pitchFamily="18" charset="0"/>
              </a:rPr>
              <a:t>biskup</a:t>
            </a:r>
            <a:r>
              <a:rPr lang="en-GB" sz="2000" b="1" dirty="0">
                <a:latin typeface="Oranda BT" pitchFamily="18" charset="0"/>
              </a:rPr>
              <a:t> Peter </a:t>
            </a:r>
            <a:r>
              <a:rPr lang="en-GB" sz="2000" b="1" dirty="0" err="1">
                <a:latin typeface="Oranda BT" pitchFamily="18" charset="0"/>
              </a:rPr>
              <a:t>Rusnák</a:t>
            </a:r>
            <a:r>
              <a:rPr lang="en-GB" sz="2000" b="1" dirty="0">
                <a:latin typeface="Oranda BT" pitchFamily="18" charset="0"/>
              </a:rPr>
              <a:t>, 75. </a:t>
            </a:r>
            <a:r>
              <a:rPr lang="en-GB" sz="2000" b="1" dirty="0" err="1">
                <a:latin typeface="Oranda BT" pitchFamily="18" charset="0"/>
              </a:rPr>
              <a:t>jubileum</a:t>
            </a:r>
            <a:r>
              <a:rPr lang="en-GB" sz="2000" dirty="0">
                <a:latin typeface="Oranda BT" pitchFamily="18" charset="0"/>
              </a:rPr>
              <a:t> (</a:t>
            </a:r>
            <a:r>
              <a:rPr lang="en-GB" sz="2000" dirty="0" err="1">
                <a:latin typeface="Oranda BT" pitchFamily="18" charset="0"/>
              </a:rPr>
              <a:t>akad</a:t>
            </a:r>
            <a:r>
              <a:rPr lang="en-GB" sz="2000" dirty="0">
                <a:latin typeface="Oranda BT" pitchFamily="18" charset="0"/>
              </a:rPr>
              <a:t>. </a:t>
            </a:r>
            <a:r>
              <a:rPr lang="en-GB" sz="2000" dirty="0" err="1">
                <a:latin typeface="Oranda BT" pitchFamily="18" charset="0"/>
              </a:rPr>
              <a:t>soch</a:t>
            </a:r>
            <a:r>
              <a:rPr lang="en-GB" sz="2000" dirty="0">
                <a:latin typeface="Oranda BT" pitchFamily="18" charset="0"/>
              </a:rPr>
              <a:t>. Michal </a:t>
            </a:r>
            <a:r>
              <a:rPr lang="en-GB" sz="2000" dirty="0" err="1">
                <a:latin typeface="Oranda BT" pitchFamily="18" charset="0"/>
              </a:rPr>
              <a:t>Gavula</a:t>
            </a:r>
            <a:r>
              <a:rPr lang="en-GB" sz="2000" dirty="0">
                <a:latin typeface="Oranda BT" pitchFamily="18" charset="0"/>
              </a:rPr>
              <a:t>)</a:t>
            </a: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a:latin typeface="Oranda BT" pitchFamily="18" charset="0"/>
              </a:rPr>
              <a:t>Gréckokatolícky</a:t>
            </a:r>
            <a:r>
              <a:rPr lang="en-GB" sz="2000" dirty="0">
                <a:latin typeface="Oranda BT" pitchFamily="18" charset="0"/>
              </a:rPr>
              <a:t> </a:t>
            </a:r>
            <a:r>
              <a:rPr lang="en-GB" sz="2000" dirty="0" err="1">
                <a:latin typeface="Oranda BT" pitchFamily="18" charset="0"/>
              </a:rPr>
              <a:t>farský</a:t>
            </a:r>
            <a:r>
              <a:rPr lang="en-GB" sz="2000" dirty="0">
                <a:latin typeface="Oranda BT" pitchFamily="18" charset="0"/>
              </a:rPr>
              <a:t> </a:t>
            </a:r>
            <a:r>
              <a:rPr lang="en-GB" sz="2000" dirty="0" err="1">
                <a:latin typeface="Oranda BT" pitchFamily="18" charset="0"/>
              </a:rPr>
              <a:t>úrad</a:t>
            </a:r>
            <a:r>
              <a:rPr lang="en-GB" sz="2000" dirty="0">
                <a:latin typeface="Oranda BT" pitchFamily="18" charset="0"/>
              </a:rPr>
              <a:t> Bratislava</a:t>
            </a:r>
          </a:p>
          <a:p>
            <a:pPr algn="ctr"/>
            <a:r>
              <a:rPr lang="en-GB" sz="2000" dirty="0" err="1">
                <a:latin typeface="Oranda BT" pitchFamily="18" charset="0"/>
              </a:rPr>
              <a:t>Mincovňa</a:t>
            </a:r>
            <a:r>
              <a:rPr lang="en-GB" sz="2000" dirty="0">
                <a:latin typeface="Oranda BT" pitchFamily="18" charset="0"/>
              </a:rPr>
              <a:t> </a:t>
            </a:r>
            <a:r>
              <a:rPr lang="en-GB" sz="2000" dirty="0" err="1">
                <a:latin typeface="Oranda BT" pitchFamily="18" charset="0"/>
              </a:rPr>
              <a:t>Kremnica</a:t>
            </a:r>
            <a:r>
              <a:rPr lang="en-GB" sz="2000" dirty="0">
                <a:latin typeface="Oranda BT" pitchFamily="18" charset="0"/>
              </a:rPr>
              <a:t>, </a:t>
            </a:r>
            <a:r>
              <a:rPr lang="en-GB" sz="2000" dirty="0" err="1">
                <a:latin typeface="Oranda BT" pitchFamily="18" charset="0"/>
              </a:rPr>
              <a:t>š.p</a:t>
            </a:r>
            <a:r>
              <a:rPr lang="en-GB" sz="2000" dirty="0">
                <a:latin typeface="Oranda BT" pitchFamily="18" charset="0"/>
              </a:rPr>
              <a:t>.</a:t>
            </a: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a:latin typeface="Oranda BT" pitchFamily="18" charset="0"/>
              </a:rPr>
              <a:t>60 mm</a:t>
            </a:r>
          </a:p>
          <a:p>
            <a:pPr algn="ctr"/>
            <a:r>
              <a:rPr lang="en-GB" sz="2000" dirty="0" err="1">
                <a:latin typeface="Oranda BT" pitchFamily="18" charset="0"/>
              </a:rPr>
              <a:t>postriebrený</a:t>
            </a:r>
            <a:r>
              <a:rPr lang="en-GB" sz="2000" dirty="0">
                <a:latin typeface="Oranda BT" pitchFamily="18" charset="0"/>
              </a:rPr>
              <a:t> </a:t>
            </a:r>
            <a:r>
              <a:rPr lang="en-GB" sz="2000" dirty="0" err="1">
                <a:latin typeface="Oranda BT" pitchFamily="18" charset="0"/>
              </a:rPr>
              <a:t>tombak</a:t>
            </a:r>
            <a:r>
              <a:rPr lang="en-GB" sz="2000" dirty="0">
                <a:latin typeface="Oranda BT" pitchFamily="18" charset="0"/>
              </a:rPr>
              <a:t> MS90</a:t>
            </a:r>
            <a:endParaRPr lang="sk-SK" sz="2000" dirty="0" smtClean="0">
              <a:latin typeface="Oranda BT" pitchFamily="18" charset="0"/>
            </a:endParaRPr>
          </a:p>
        </p:txBody>
      </p:sp>
      <p:pic>
        <p:nvPicPr>
          <p:cNvPr id="194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39708" y="1468903"/>
            <a:ext cx="5864582" cy="29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521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lnSpcReduction="10000"/>
          </a:bodyPr>
          <a:lstStyle/>
          <a:p>
            <a:pPr algn="ctr"/>
            <a:r>
              <a:rPr lang="en-GB" sz="2000" b="1" dirty="0" err="1">
                <a:latin typeface="Oranda BT" pitchFamily="18" charset="0"/>
              </a:rPr>
              <a:t>Stavebná</a:t>
            </a:r>
            <a:r>
              <a:rPr lang="en-GB" sz="2000" b="1" dirty="0">
                <a:latin typeface="Oranda BT" pitchFamily="18" charset="0"/>
              </a:rPr>
              <a:t> </a:t>
            </a:r>
            <a:r>
              <a:rPr lang="en-GB" sz="2000" b="1" dirty="0" err="1">
                <a:latin typeface="Oranda BT" pitchFamily="18" charset="0"/>
              </a:rPr>
              <a:t>fakulta</a:t>
            </a:r>
            <a:r>
              <a:rPr lang="en-GB" sz="2000" b="1" dirty="0">
                <a:latin typeface="Oranda BT" pitchFamily="18" charset="0"/>
              </a:rPr>
              <a:t> </a:t>
            </a:r>
            <a:r>
              <a:rPr lang="en-GB" sz="2000" b="1" dirty="0" err="1">
                <a:latin typeface="Oranda BT" pitchFamily="18" charset="0"/>
              </a:rPr>
              <a:t>Slovenskej</a:t>
            </a:r>
            <a:r>
              <a:rPr lang="en-GB" sz="2000" b="1" dirty="0">
                <a:latin typeface="Oranda BT" pitchFamily="18" charset="0"/>
              </a:rPr>
              <a:t> </a:t>
            </a:r>
            <a:r>
              <a:rPr lang="en-GB" sz="2000" b="1" dirty="0" err="1">
                <a:latin typeface="Oranda BT" pitchFamily="18" charset="0"/>
              </a:rPr>
              <a:t>technickej</a:t>
            </a:r>
            <a:r>
              <a:rPr lang="en-GB" sz="2000" b="1" dirty="0">
                <a:latin typeface="Oranda BT" pitchFamily="18" charset="0"/>
              </a:rPr>
              <a:t> </a:t>
            </a:r>
            <a:r>
              <a:rPr lang="en-GB" sz="2000" b="1" dirty="0" err="1">
                <a:latin typeface="Oranda BT" pitchFamily="18" charset="0"/>
              </a:rPr>
              <a:t>univerzity</a:t>
            </a:r>
            <a:r>
              <a:rPr lang="en-GB" sz="2000" b="1" dirty="0">
                <a:latin typeface="Oranda BT" pitchFamily="18" charset="0"/>
              </a:rPr>
              <a:t> v </a:t>
            </a:r>
            <a:r>
              <a:rPr lang="en-GB" sz="2000" b="1" dirty="0" err="1" smtClean="0">
                <a:latin typeface="Oranda BT" pitchFamily="18" charset="0"/>
              </a:rPr>
              <a:t>Bratislave</a:t>
            </a:r>
            <a:endParaRPr lang="sk-SK" sz="2000" b="1" dirty="0" smtClean="0">
              <a:latin typeface="Oranda BT" pitchFamily="18" charset="0"/>
            </a:endParaRPr>
          </a:p>
          <a:p>
            <a:pPr algn="ctr"/>
            <a:r>
              <a:rPr lang="en-GB" sz="2000" dirty="0" smtClean="0">
                <a:latin typeface="Oranda BT" pitchFamily="18" charset="0"/>
              </a:rPr>
              <a:t>(</a:t>
            </a:r>
            <a:r>
              <a:rPr lang="en-GB" sz="2000" dirty="0">
                <a:latin typeface="Oranda BT" pitchFamily="18" charset="0"/>
              </a:rPr>
              <a:t>doc. </a:t>
            </a:r>
            <a:r>
              <a:rPr lang="en-GB" sz="2000" dirty="0" err="1">
                <a:latin typeface="Oranda BT" pitchFamily="18" charset="0"/>
              </a:rPr>
              <a:t>akad</a:t>
            </a:r>
            <a:r>
              <a:rPr lang="en-GB" sz="2000" dirty="0">
                <a:latin typeface="Oranda BT" pitchFamily="18" charset="0"/>
              </a:rPr>
              <a:t>. </a:t>
            </a:r>
            <a:r>
              <a:rPr lang="en-GB" sz="2000" dirty="0" err="1">
                <a:latin typeface="Oranda BT" pitchFamily="18" charset="0"/>
              </a:rPr>
              <a:t>sochár</a:t>
            </a:r>
            <a:r>
              <a:rPr lang="en-GB" sz="2000" dirty="0">
                <a:latin typeface="Oranda BT" pitchFamily="18" charset="0"/>
              </a:rPr>
              <a:t> Milan </a:t>
            </a:r>
            <a:r>
              <a:rPr lang="en-GB" sz="2000" dirty="0" err="1">
                <a:latin typeface="Oranda BT" pitchFamily="18" charset="0"/>
              </a:rPr>
              <a:t>Lukáč</a:t>
            </a:r>
            <a:r>
              <a:rPr lang="en-GB" sz="2000" dirty="0">
                <a:latin typeface="Oranda BT" pitchFamily="18" charset="0"/>
              </a:rPr>
              <a:t>)</a:t>
            </a: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Stavebná</a:t>
            </a:r>
            <a:r>
              <a:rPr lang="en-GB" sz="2000" dirty="0" smtClean="0">
                <a:latin typeface="Oranda BT" pitchFamily="18" charset="0"/>
              </a:rPr>
              <a:t> </a:t>
            </a:r>
            <a:r>
              <a:rPr lang="en-GB" sz="2000" dirty="0" err="1">
                <a:latin typeface="Oranda BT" pitchFamily="18" charset="0"/>
              </a:rPr>
              <a:t>fakulta</a:t>
            </a:r>
            <a:r>
              <a:rPr lang="en-GB" sz="2000" dirty="0">
                <a:latin typeface="Oranda BT" pitchFamily="18" charset="0"/>
              </a:rPr>
              <a:t>, </a:t>
            </a:r>
            <a:r>
              <a:rPr lang="en-GB" sz="2000" dirty="0" err="1">
                <a:latin typeface="Oranda BT" pitchFamily="18" charset="0"/>
              </a:rPr>
              <a:t>Slovenská</a:t>
            </a:r>
            <a:r>
              <a:rPr lang="en-GB" sz="2000" dirty="0">
                <a:latin typeface="Oranda BT" pitchFamily="18" charset="0"/>
              </a:rPr>
              <a:t> </a:t>
            </a:r>
            <a:r>
              <a:rPr lang="en-GB" sz="2000" dirty="0" err="1">
                <a:latin typeface="Oranda BT" pitchFamily="18" charset="0"/>
              </a:rPr>
              <a:t>technická</a:t>
            </a:r>
            <a:r>
              <a:rPr lang="en-GB" sz="2000" dirty="0">
                <a:latin typeface="Oranda BT" pitchFamily="18" charset="0"/>
              </a:rPr>
              <a:t> </a:t>
            </a:r>
            <a:r>
              <a:rPr lang="en-GB" sz="2000" dirty="0" err="1">
                <a:latin typeface="Oranda BT" pitchFamily="18" charset="0"/>
              </a:rPr>
              <a:t>univerzita</a:t>
            </a:r>
            <a:r>
              <a:rPr lang="en-GB" sz="2000" dirty="0">
                <a:latin typeface="Oranda BT" pitchFamily="18" charset="0"/>
              </a:rPr>
              <a:t> v </a:t>
            </a:r>
            <a:r>
              <a:rPr lang="en-GB" sz="2000" dirty="0" err="1">
                <a:latin typeface="Oranda BT" pitchFamily="18" charset="0"/>
              </a:rPr>
              <a:t>Bratislave</a:t>
            </a:r>
            <a:endParaRPr lang="en-GB" sz="2000" dirty="0">
              <a:latin typeface="Oranda BT" pitchFamily="18" charset="0"/>
            </a:endParaRPr>
          </a:p>
          <a:p>
            <a:pPr algn="ctr"/>
            <a:r>
              <a:rPr lang="en-GB" sz="2000" dirty="0" err="1" smtClean="0">
                <a:latin typeface="Oranda BT" pitchFamily="18" charset="0"/>
              </a:rPr>
              <a:t>Mincovňa</a:t>
            </a:r>
            <a:r>
              <a:rPr lang="en-GB" sz="2000" dirty="0" smtClean="0">
                <a:latin typeface="Oranda BT" pitchFamily="18" charset="0"/>
              </a:rPr>
              <a:t> </a:t>
            </a:r>
            <a:r>
              <a:rPr lang="en-GB" sz="2000" dirty="0" err="1">
                <a:latin typeface="Oranda BT" pitchFamily="18" charset="0"/>
              </a:rPr>
              <a:t>Kremnica</a:t>
            </a:r>
            <a:r>
              <a:rPr lang="en-GB" sz="2000" dirty="0">
                <a:latin typeface="Oranda BT" pitchFamily="18" charset="0"/>
              </a:rPr>
              <a:t>, </a:t>
            </a:r>
            <a:r>
              <a:rPr lang="en-GB" sz="2000" dirty="0" err="1">
                <a:latin typeface="Oranda BT" pitchFamily="18" charset="0"/>
              </a:rPr>
              <a:t>š.p</a:t>
            </a:r>
            <a:r>
              <a:rPr lang="en-GB" sz="2000" dirty="0">
                <a:latin typeface="Oranda BT" pitchFamily="18" charset="0"/>
              </a:rPr>
              <a:t>.</a:t>
            </a: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a:latin typeface="Oranda BT" pitchFamily="18" charset="0"/>
              </a:rPr>
              <a:t>70×70 mm</a:t>
            </a:r>
          </a:p>
          <a:p>
            <a:pPr algn="ctr"/>
            <a:r>
              <a:rPr lang="en-GB" sz="2000" dirty="0" err="1">
                <a:latin typeface="Oranda BT" pitchFamily="18" charset="0"/>
              </a:rPr>
              <a:t>Patinovaný</a:t>
            </a:r>
            <a:r>
              <a:rPr lang="en-GB" sz="2000" dirty="0">
                <a:latin typeface="Oranda BT" pitchFamily="18" charset="0"/>
              </a:rPr>
              <a:t> </a:t>
            </a:r>
            <a:r>
              <a:rPr lang="en-GB" sz="2000" dirty="0" err="1">
                <a:latin typeface="Oranda BT" pitchFamily="18" charset="0"/>
              </a:rPr>
              <a:t>tombak</a:t>
            </a:r>
            <a:r>
              <a:rPr lang="en-GB" sz="2000" dirty="0">
                <a:latin typeface="Oranda BT" pitchFamily="18" charset="0"/>
              </a:rPr>
              <a:t> </a:t>
            </a:r>
            <a:r>
              <a:rPr lang="en-GB" sz="2000" dirty="0" smtClean="0">
                <a:latin typeface="Oranda BT" pitchFamily="18" charset="0"/>
              </a:rPr>
              <a:t>MS90</a:t>
            </a:r>
            <a:endParaRPr lang="sk-SK" sz="2000" i="1" dirty="0" smtClean="0">
              <a:latin typeface="Oranda BT" pitchFamily="18" charset="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39708" y="1834570"/>
            <a:ext cx="5864582" cy="286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992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lnSpcReduction="10000"/>
          </a:bodyPr>
          <a:lstStyle/>
          <a:p>
            <a:pPr algn="ctr"/>
            <a:r>
              <a:rPr lang="en-GB" sz="2000" b="1" dirty="0" err="1" smtClean="0">
                <a:latin typeface="Oranda BT" pitchFamily="18" charset="0"/>
              </a:rPr>
              <a:t>Slovenská</a:t>
            </a:r>
            <a:r>
              <a:rPr lang="en-GB" sz="2000" b="1" dirty="0" smtClean="0">
                <a:latin typeface="Oranda BT" pitchFamily="18" charset="0"/>
              </a:rPr>
              <a:t> </a:t>
            </a:r>
            <a:r>
              <a:rPr lang="en-GB" sz="2000" b="1" dirty="0" err="1" smtClean="0">
                <a:latin typeface="Oranda BT" pitchFamily="18" charset="0"/>
              </a:rPr>
              <a:t>spoločnosť</a:t>
            </a:r>
            <a:r>
              <a:rPr lang="en-GB" sz="2000" b="1" dirty="0" smtClean="0">
                <a:latin typeface="Oranda BT" pitchFamily="18" charset="0"/>
              </a:rPr>
              <a:t> pre </a:t>
            </a:r>
            <a:r>
              <a:rPr lang="en-GB" sz="2000" b="1" dirty="0" err="1" smtClean="0">
                <a:latin typeface="Oranda BT" pitchFamily="18" charset="0"/>
              </a:rPr>
              <a:t>biochémiu</a:t>
            </a:r>
            <a:r>
              <a:rPr lang="en-GB" sz="2000" b="1" dirty="0" smtClean="0">
                <a:latin typeface="Oranda BT" pitchFamily="18" charset="0"/>
              </a:rPr>
              <a:t> a </a:t>
            </a:r>
            <a:r>
              <a:rPr lang="en-GB" sz="2000" b="1" dirty="0" err="1" smtClean="0">
                <a:latin typeface="Oranda BT" pitchFamily="18" charset="0"/>
              </a:rPr>
              <a:t>molekulárnu</a:t>
            </a:r>
            <a:r>
              <a:rPr lang="en-GB" sz="2000" b="1" dirty="0" smtClean="0">
                <a:latin typeface="Oranda BT" pitchFamily="18" charset="0"/>
              </a:rPr>
              <a:t> </a:t>
            </a:r>
            <a:r>
              <a:rPr lang="en-GB" sz="2000" b="1" dirty="0" err="1" smtClean="0">
                <a:latin typeface="Oranda BT" pitchFamily="18" charset="0"/>
              </a:rPr>
              <a:t>biológiu</a:t>
            </a:r>
            <a:r>
              <a:rPr lang="en-GB" sz="2000" b="1" dirty="0" smtClean="0">
                <a:latin typeface="Oranda BT" pitchFamily="18" charset="0"/>
              </a:rPr>
              <a:t> (SSBMB), </a:t>
            </a:r>
            <a:r>
              <a:rPr lang="en-GB" sz="2000" b="1" dirty="0" err="1" smtClean="0">
                <a:latin typeface="Oranda BT" pitchFamily="18" charset="0"/>
              </a:rPr>
              <a:t>Čestná</a:t>
            </a:r>
            <a:r>
              <a:rPr lang="en-GB" sz="2000" b="1" dirty="0" smtClean="0">
                <a:latin typeface="Oranda BT" pitchFamily="18" charset="0"/>
              </a:rPr>
              <a:t> </a:t>
            </a:r>
            <a:r>
              <a:rPr lang="en-GB" sz="2000" b="1" dirty="0" err="1" smtClean="0">
                <a:latin typeface="Oranda BT" pitchFamily="18" charset="0"/>
              </a:rPr>
              <a:t>medaila</a:t>
            </a:r>
            <a:r>
              <a:rPr lang="en-GB" sz="2000" dirty="0" smtClean="0">
                <a:latin typeface="Oranda BT" pitchFamily="18" charset="0"/>
              </a:rPr>
              <a:t> (</a:t>
            </a:r>
            <a:r>
              <a:rPr lang="en-GB" sz="2000" dirty="0" err="1" smtClean="0">
                <a:latin typeface="Oranda BT" pitchFamily="18" charset="0"/>
              </a:rPr>
              <a:t>akad</a:t>
            </a:r>
            <a:r>
              <a:rPr lang="en-GB" sz="2000" dirty="0" smtClean="0">
                <a:latin typeface="Oranda BT" pitchFamily="18" charset="0"/>
              </a:rPr>
              <a:t>. </a:t>
            </a:r>
            <a:r>
              <a:rPr lang="en-GB" sz="2000" dirty="0" err="1" smtClean="0">
                <a:latin typeface="Oranda BT" pitchFamily="18" charset="0"/>
              </a:rPr>
              <a:t>sochár</a:t>
            </a:r>
            <a:r>
              <a:rPr lang="en-GB" sz="2000" dirty="0" smtClean="0">
                <a:latin typeface="Oranda BT" pitchFamily="18" charset="0"/>
              </a:rPr>
              <a:t> </a:t>
            </a:r>
            <a:r>
              <a:rPr lang="en-GB" sz="2000" dirty="0" err="1" smtClean="0">
                <a:latin typeface="Oranda BT" pitchFamily="18" charset="0"/>
              </a:rPr>
              <a:t>Miloš</a:t>
            </a:r>
            <a:r>
              <a:rPr lang="en-GB" sz="2000" dirty="0" smtClean="0">
                <a:latin typeface="Oranda BT" pitchFamily="18" charset="0"/>
              </a:rPr>
              <a:t> </a:t>
            </a:r>
            <a:r>
              <a:rPr lang="en-GB" sz="2000" dirty="0" err="1" smtClean="0">
                <a:latin typeface="Oranda BT" pitchFamily="18" charset="0"/>
              </a:rPr>
              <a:t>Vavro</a:t>
            </a:r>
            <a:r>
              <a:rPr lang="en-GB" sz="2000" dirty="0" smtClean="0">
                <a:latin typeface="Oranda BT" pitchFamily="18" charset="0"/>
              </a:rPr>
              <a:t>)</a:t>
            </a: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en-GB"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a:latin typeface="Oranda BT" pitchFamily="18" charset="0"/>
              </a:rPr>
              <a:t>Slovenská</a:t>
            </a:r>
            <a:r>
              <a:rPr lang="en-GB" sz="2000" dirty="0">
                <a:latin typeface="Oranda BT" pitchFamily="18" charset="0"/>
              </a:rPr>
              <a:t> </a:t>
            </a:r>
            <a:r>
              <a:rPr lang="en-GB" sz="2000" dirty="0" err="1">
                <a:latin typeface="Oranda BT" pitchFamily="18" charset="0"/>
              </a:rPr>
              <a:t>spoločnosť</a:t>
            </a:r>
            <a:r>
              <a:rPr lang="en-GB" sz="2000" dirty="0">
                <a:latin typeface="Oranda BT" pitchFamily="18" charset="0"/>
              </a:rPr>
              <a:t> pre </a:t>
            </a:r>
            <a:r>
              <a:rPr lang="en-GB" sz="2000" dirty="0" err="1">
                <a:latin typeface="Oranda BT" pitchFamily="18" charset="0"/>
              </a:rPr>
              <a:t>biochémiu</a:t>
            </a:r>
            <a:r>
              <a:rPr lang="en-GB" sz="2000" dirty="0">
                <a:latin typeface="Oranda BT" pitchFamily="18" charset="0"/>
              </a:rPr>
              <a:t> a </a:t>
            </a:r>
            <a:r>
              <a:rPr lang="en-GB" sz="2000" dirty="0" err="1">
                <a:latin typeface="Oranda BT" pitchFamily="18" charset="0"/>
              </a:rPr>
              <a:t>molekulárnu</a:t>
            </a:r>
            <a:r>
              <a:rPr lang="en-GB" sz="2000" dirty="0">
                <a:latin typeface="Oranda BT" pitchFamily="18" charset="0"/>
              </a:rPr>
              <a:t> </a:t>
            </a:r>
            <a:r>
              <a:rPr lang="en-GB" sz="2000" dirty="0" err="1">
                <a:latin typeface="Oranda BT" pitchFamily="18" charset="0"/>
              </a:rPr>
              <a:t>biológiu</a:t>
            </a:r>
            <a:r>
              <a:rPr lang="en-GB" sz="2000" dirty="0">
                <a:latin typeface="Oranda BT" pitchFamily="18" charset="0"/>
              </a:rPr>
              <a:t> (SSBMB)</a:t>
            </a:r>
          </a:p>
          <a:p>
            <a:pPr algn="ctr"/>
            <a:r>
              <a:rPr lang="en-GB" sz="2000" dirty="0" err="1" smtClean="0">
                <a:latin typeface="Oranda BT" pitchFamily="18" charset="0"/>
              </a:rPr>
              <a:t>Mincovňa</a:t>
            </a:r>
            <a:r>
              <a:rPr lang="en-GB" sz="2000" dirty="0" smtClean="0">
                <a:latin typeface="Oranda BT" pitchFamily="18" charset="0"/>
              </a:rPr>
              <a:t> </a:t>
            </a:r>
            <a:r>
              <a:rPr lang="en-GB" sz="2000" dirty="0" err="1">
                <a:latin typeface="Oranda BT" pitchFamily="18" charset="0"/>
              </a:rPr>
              <a:t>Kremnica</a:t>
            </a:r>
            <a:r>
              <a:rPr lang="en-GB" sz="2000" dirty="0">
                <a:latin typeface="Oranda BT" pitchFamily="18" charset="0"/>
              </a:rPr>
              <a:t>, </a:t>
            </a:r>
            <a:r>
              <a:rPr lang="en-GB" sz="2000" dirty="0" err="1">
                <a:latin typeface="Oranda BT" pitchFamily="18" charset="0"/>
              </a:rPr>
              <a:t>š.p</a:t>
            </a:r>
            <a:r>
              <a:rPr lang="en-GB" sz="2000" dirty="0">
                <a:latin typeface="Oranda BT" pitchFamily="18" charset="0"/>
              </a:rPr>
              <a:t>.</a:t>
            </a: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a:latin typeface="Oranda BT" pitchFamily="18" charset="0"/>
              </a:rPr>
              <a:t>80 mm</a:t>
            </a:r>
          </a:p>
          <a:p>
            <a:pPr algn="ctr"/>
            <a:r>
              <a:rPr lang="sk-SK" sz="2000" dirty="0" smtClean="0">
                <a:latin typeface="Oranda BT" pitchFamily="18" charset="0"/>
              </a:rPr>
              <a:t>p</a:t>
            </a:r>
            <a:r>
              <a:rPr lang="en-GB" sz="2000" dirty="0" err="1" smtClean="0">
                <a:latin typeface="Oranda BT" pitchFamily="18" charset="0"/>
              </a:rPr>
              <a:t>atinovaný</a:t>
            </a:r>
            <a:r>
              <a:rPr lang="en-GB" sz="2000" dirty="0" smtClean="0">
                <a:latin typeface="Oranda BT" pitchFamily="18" charset="0"/>
              </a:rPr>
              <a:t> </a:t>
            </a:r>
            <a:r>
              <a:rPr lang="en-GB" sz="2000" dirty="0" err="1">
                <a:latin typeface="Oranda BT" pitchFamily="18" charset="0"/>
              </a:rPr>
              <a:t>tombak</a:t>
            </a:r>
            <a:r>
              <a:rPr lang="en-GB" sz="2000" dirty="0">
                <a:latin typeface="Oranda BT" pitchFamily="18" charset="0"/>
              </a:rPr>
              <a:t> MS90</a:t>
            </a:r>
          </a:p>
        </p:txBody>
      </p:sp>
      <p:pic>
        <p:nvPicPr>
          <p:cNvPr id="2457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76399" y="1801862"/>
            <a:ext cx="5791201" cy="28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02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err="1">
                <a:latin typeface="Oranda BT" pitchFamily="18" charset="0"/>
              </a:rPr>
              <a:t>Veľká</a:t>
            </a:r>
            <a:r>
              <a:rPr lang="en-GB" sz="2000" b="1" dirty="0">
                <a:latin typeface="Oranda BT" pitchFamily="18" charset="0"/>
              </a:rPr>
              <a:t> </a:t>
            </a:r>
            <a:r>
              <a:rPr lang="en-GB" sz="2000" b="1" dirty="0" err="1">
                <a:latin typeface="Oranda BT" pitchFamily="18" charset="0"/>
              </a:rPr>
              <a:t>pečať</a:t>
            </a:r>
            <a:r>
              <a:rPr lang="en-GB" sz="2000" b="1" dirty="0">
                <a:latin typeface="Oranda BT" pitchFamily="18" charset="0"/>
              </a:rPr>
              <a:t> </a:t>
            </a:r>
            <a:r>
              <a:rPr lang="en-GB" sz="2000" b="1" dirty="0" err="1">
                <a:latin typeface="Oranda BT" pitchFamily="18" charset="0"/>
              </a:rPr>
              <a:t>Mateja</a:t>
            </a:r>
            <a:r>
              <a:rPr lang="en-GB" sz="2000" b="1" dirty="0">
                <a:latin typeface="Oranda BT" pitchFamily="18" charset="0"/>
              </a:rPr>
              <a:t> </a:t>
            </a:r>
            <a:r>
              <a:rPr lang="en-GB" sz="2000" b="1" dirty="0" err="1">
                <a:latin typeface="Oranda BT" pitchFamily="18" charset="0"/>
              </a:rPr>
              <a:t>Korvína</a:t>
            </a:r>
            <a:r>
              <a:rPr lang="en-GB" sz="2000" dirty="0">
                <a:latin typeface="Oranda BT" pitchFamily="18" charset="0"/>
              </a:rPr>
              <a:t> (</a:t>
            </a:r>
            <a:r>
              <a:rPr lang="en-GB" sz="2000" dirty="0" err="1">
                <a:latin typeface="Oranda BT" pitchFamily="18" charset="0"/>
              </a:rPr>
              <a:t>Drahomír</a:t>
            </a:r>
            <a:r>
              <a:rPr lang="en-GB" sz="2000" dirty="0">
                <a:latin typeface="Oranda BT" pitchFamily="18" charset="0"/>
              </a:rPr>
              <a:t> </a:t>
            </a:r>
            <a:r>
              <a:rPr lang="en-GB" sz="2000" dirty="0" err="1">
                <a:latin typeface="Oranda BT" pitchFamily="18" charset="0"/>
              </a:rPr>
              <a:t>Zobek</a:t>
            </a:r>
            <a:r>
              <a:rPr lang="en-GB" sz="2000" dirty="0">
                <a:latin typeface="Oranda BT" pitchFamily="18" charset="0"/>
              </a:rPr>
              <a:t> / Mgr. art. Roman </a:t>
            </a:r>
            <a:r>
              <a:rPr lang="en-GB" sz="2000" dirty="0" err="1">
                <a:latin typeface="Oranda BT" pitchFamily="18" charset="0"/>
              </a:rPr>
              <a:t>Lugár</a:t>
            </a:r>
            <a:r>
              <a:rPr lang="en-GB" sz="2000" dirty="0">
                <a:latin typeface="Oranda BT" pitchFamily="18" charset="0"/>
              </a:rPr>
              <a:t>)</a:t>
            </a: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Numizmatika</a:t>
            </a:r>
            <a:r>
              <a:rPr lang="en-GB" sz="2000" dirty="0" smtClean="0">
                <a:latin typeface="Oranda BT" pitchFamily="18" charset="0"/>
              </a:rPr>
              <a:t> </a:t>
            </a:r>
            <a:r>
              <a:rPr lang="en-GB" sz="2000" dirty="0" err="1">
                <a:latin typeface="Oranda BT" pitchFamily="18" charset="0"/>
              </a:rPr>
              <a:t>Kremnica</a:t>
            </a:r>
            <a:r>
              <a:rPr lang="en-GB" sz="2000" dirty="0">
                <a:latin typeface="Oranda BT" pitchFamily="18" charset="0"/>
              </a:rPr>
              <a:t> s.r.o.</a:t>
            </a: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a:latin typeface="Oranda BT" pitchFamily="18" charset="0"/>
              </a:rPr>
              <a:t>60 mm</a:t>
            </a:r>
          </a:p>
          <a:p>
            <a:pPr algn="ctr"/>
            <a:r>
              <a:rPr lang="en-GB" sz="2000" dirty="0">
                <a:latin typeface="Oranda BT" pitchFamily="18" charset="0"/>
              </a:rPr>
              <a:t>Ag 999/1000 (</a:t>
            </a:r>
            <a:r>
              <a:rPr lang="en-GB" sz="2000" dirty="0" err="1">
                <a:latin typeface="Oranda BT" pitchFamily="18" charset="0"/>
              </a:rPr>
              <a:t>patinované</a:t>
            </a:r>
            <a:r>
              <a:rPr lang="en-GB" sz="2000" dirty="0">
                <a:latin typeface="Oranda BT" pitchFamily="18" charset="0"/>
              </a:rPr>
              <a:t> </a:t>
            </a:r>
            <a:r>
              <a:rPr lang="en-GB" sz="2000" dirty="0" err="1">
                <a:latin typeface="Oranda BT" pitchFamily="18" charset="0"/>
              </a:rPr>
              <a:t>starostriebro</a:t>
            </a:r>
            <a:r>
              <a:rPr lang="en-GB" sz="2000" dirty="0">
                <a:latin typeface="Oranda BT" pitchFamily="18" charset="0"/>
              </a:rPr>
              <a:t>)</a:t>
            </a:r>
          </a:p>
        </p:txBody>
      </p:sp>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36950" y="1701663"/>
            <a:ext cx="5454450" cy="267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969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err="1">
                <a:latin typeface="Oranda BT" pitchFamily="18" charset="0"/>
              </a:rPr>
              <a:t>Mária</a:t>
            </a:r>
            <a:r>
              <a:rPr lang="en-GB" sz="2000" b="1" dirty="0">
                <a:latin typeface="Oranda BT" pitchFamily="18" charset="0"/>
              </a:rPr>
              <a:t> </a:t>
            </a:r>
            <a:r>
              <a:rPr lang="en-GB" sz="2000" b="1" dirty="0" err="1">
                <a:latin typeface="Oranda BT" pitchFamily="18" charset="0"/>
              </a:rPr>
              <a:t>Terézia</a:t>
            </a:r>
            <a:r>
              <a:rPr lang="en-GB" sz="2000" b="1" dirty="0">
                <a:latin typeface="Oranda BT" pitchFamily="18" charset="0"/>
              </a:rPr>
              <a:t>, </a:t>
            </a:r>
            <a:r>
              <a:rPr lang="en-GB" sz="2000" b="1" dirty="0" err="1">
                <a:latin typeface="Oranda BT" pitchFamily="18" charset="0"/>
              </a:rPr>
              <a:t>séria</a:t>
            </a:r>
            <a:r>
              <a:rPr lang="en-GB" sz="2000" b="1" dirty="0">
                <a:latin typeface="Oranda BT" pitchFamily="18" charset="0"/>
              </a:rPr>
              <a:t> </a:t>
            </a:r>
            <a:r>
              <a:rPr lang="en-GB" sz="2000" b="1" dirty="0" err="1">
                <a:latin typeface="Oranda BT" pitchFamily="18" charset="0"/>
              </a:rPr>
              <a:t>štyroch</a:t>
            </a:r>
            <a:r>
              <a:rPr lang="en-GB" sz="2000" b="1" dirty="0">
                <a:latin typeface="Oranda BT" pitchFamily="18" charset="0"/>
              </a:rPr>
              <a:t> </a:t>
            </a:r>
            <a:r>
              <a:rPr lang="en-GB" sz="2000" b="1" dirty="0" err="1">
                <a:latin typeface="Oranda BT" pitchFamily="18" charset="0"/>
              </a:rPr>
              <a:t>dukátových</a:t>
            </a:r>
            <a:r>
              <a:rPr lang="en-GB" sz="2000" b="1" dirty="0">
                <a:latin typeface="Oranda BT" pitchFamily="18" charset="0"/>
              </a:rPr>
              <a:t> </a:t>
            </a:r>
            <a:r>
              <a:rPr lang="en-GB" sz="2000" b="1" dirty="0" err="1">
                <a:latin typeface="Oranda BT" pitchFamily="18" charset="0"/>
              </a:rPr>
              <a:t>medailí</a:t>
            </a:r>
            <a:r>
              <a:rPr lang="en-GB" sz="2000" dirty="0">
                <a:latin typeface="Oranda BT" pitchFamily="18" charset="0"/>
              </a:rPr>
              <a:t> (</a:t>
            </a:r>
            <a:r>
              <a:rPr lang="en-GB" sz="2000" dirty="0" err="1">
                <a:latin typeface="Oranda BT" pitchFamily="18" charset="0"/>
              </a:rPr>
              <a:t>Branislav</a:t>
            </a:r>
            <a:r>
              <a:rPr lang="en-GB" sz="2000" dirty="0">
                <a:latin typeface="Oranda BT" pitchFamily="18" charset="0"/>
              </a:rPr>
              <a:t> </a:t>
            </a:r>
            <a:r>
              <a:rPr lang="en-GB" sz="2000" dirty="0" err="1">
                <a:latin typeface="Oranda BT" pitchFamily="18" charset="0"/>
              </a:rPr>
              <a:t>Ronai</a:t>
            </a:r>
            <a:r>
              <a:rPr lang="en-GB" sz="2000" dirty="0">
                <a:latin typeface="Oranda BT" pitchFamily="18" charset="0"/>
              </a:rPr>
              <a:t>)</a:t>
            </a: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Česká</a:t>
            </a:r>
            <a:r>
              <a:rPr lang="en-GB" sz="2000" dirty="0" smtClean="0">
                <a:latin typeface="Oranda BT" pitchFamily="18" charset="0"/>
              </a:rPr>
              <a:t> </a:t>
            </a:r>
            <a:r>
              <a:rPr lang="en-GB" sz="2000" dirty="0" err="1">
                <a:latin typeface="Oranda BT" pitchFamily="18" charset="0"/>
              </a:rPr>
              <a:t>mincovna</a:t>
            </a:r>
            <a:r>
              <a:rPr lang="en-GB" sz="2000" dirty="0">
                <a:latin typeface="Oranda BT" pitchFamily="18" charset="0"/>
              </a:rPr>
              <a:t>, </a:t>
            </a:r>
            <a:r>
              <a:rPr lang="en-GB" sz="2000" dirty="0" err="1">
                <a:latin typeface="Oranda BT" pitchFamily="18" charset="0"/>
              </a:rPr>
              <a:t>a.s</a:t>
            </a:r>
            <a:r>
              <a:rPr lang="en-GB" sz="2000" dirty="0">
                <a:latin typeface="Oranda BT" pitchFamily="18" charset="0"/>
              </a:rPr>
              <a:t>.</a:t>
            </a: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err="1">
                <a:latin typeface="Oranda BT" pitchFamily="18" charset="0"/>
              </a:rPr>
              <a:t>Zlato</a:t>
            </a:r>
            <a:r>
              <a:rPr lang="en-GB" sz="2000" dirty="0">
                <a:latin typeface="Oranda BT" pitchFamily="18" charset="0"/>
              </a:rPr>
              <a:t> 986, proof</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30599" y="1546149"/>
            <a:ext cx="7882801" cy="387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012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1800" u="sng" dirty="0" smtClean="0">
                <a:solidFill>
                  <a:schemeClr val="tx1">
                    <a:lumMod val="75000"/>
                    <a:lumOff val="25000"/>
                  </a:schemeClr>
                </a:solidFill>
              </a:rPr>
              <a:t>https://medailerskyklub.art/ocenenie-medaila-roka-2024/</a:t>
            </a:r>
            <a:endParaRPr lang="en-GB" sz="18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3314699" y="845457"/>
            <a:ext cx="2514600" cy="762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4900" b="1" u="sng" dirty="0" smtClean="0">
                <a:solidFill>
                  <a:srgbClr val="947F4A"/>
                </a:solidFill>
                <a:latin typeface="Minion Pro" pitchFamily="18" charset="0"/>
              </a:rPr>
              <a:t>Partneri</a:t>
            </a:r>
            <a:endParaRPr lang="en-GB" sz="2800" u="sng" dirty="0">
              <a:solidFill>
                <a:srgbClr val="947F4A"/>
              </a:solidFill>
              <a:latin typeface="Minion Pro" pitchFamily="18" charset="0"/>
            </a:endParaRPr>
          </a:p>
        </p:txBody>
      </p:sp>
      <p:pic>
        <p:nvPicPr>
          <p:cNvPr id="4098" name="Picture 2" descr="E:\MyFilez\MyDocs\Tovar\Mince\00_Diff\00_diff\Plakety-medaily\Medailérsky klub\03_\01_Projekty\01_Medaila roka\_pix\logá\logá 2024_2_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670" y="1962600"/>
            <a:ext cx="8430657"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588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a:bodyPr>
          <a:lstStyle/>
          <a:p>
            <a:pPr algn="ctr"/>
            <a:r>
              <a:rPr lang="en-GB" sz="2000" b="1" dirty="0" err="1">
                <a:latin typeface="Oranda BT" pitchFamily="18" charset="0"/>
              </a:rPr>
              <a:t>Staroveký</a:t>
            </a:r>
            <a:r>
              <a:rPr lang="en-GB" sz="2000" b="1" dirty="0">
                <a:latin typeface="Oranda BT" pitchFamily="18" charset="0"/>
              </a:rPr>
              <a:t> Egypt, Nefertiti – </a:t>
            </a:r>
            <a:r>
              <a:rPr lang="en-GB" sz="2000" b="1" dirty="0" err="1">
                <a:latin typeface="Oranda BT" pitchFamily="18" charset="0"/>
              </a:rPr>
              <a:t>Poklady</a:t>
            </a:r>
            <a:r>
              <a:rPr lang="en-GB" sz="2000" b="1" dirty="0">
                <a:latin typeface="Oranda BT" pitchFamily="18" charset="0"/>
              </a:rPr>
              <a:t> </a:t>
            </a:r>
            <a:r>
              <a:rPr lang="en-GB" sz="2000" b="1" dirty="0" err="1">
                <a:latin typeface="Oranda BT" pitchFamily="18" charset="0"/>
              </a:rPr>
              <a:t>starých</a:t>
            </a:r>
            <a:r>
              <a:rPr lang="en-GB" sz="2000" b="1" dirty="0">
                <a:latin typeface="Oranda BT" pitchFamily="18" charset="0"/>
              </a:rPr>
              <a:t> </a:t>
            </a:r>
            <a:r>
              <a:rPr lang="en-GB" sz="2000" b="1" dirty="0" err="1">
                <a:latin typeface="Oranda BT" pitchFamily="18" charset="0"/>
              </a:rPr>
              <a:t>civilizácií</a:t>
            </a:r>
            <a:r>
              <a:rPr lang="en-GB" sz="2000" b="1" dirty="0">
                <a:latin typeface="Oranda BT" pitchFamily="18" charset="0"/>
              </a:rPr>
              <a:t> VII.</a:t>
            </a:r>
            <a:r>
              <a:rPr lang="en-GB" sz="2000" dirty="0">
                <a:latin typeface="Oranda BT" pitchFamily="18" charset="0"/>
              </a:rPr>
              <a:t> </a:t>
            </a:r>
            <a:endParaRPr lang="sk-SK" sz="2000" dirty="0" smtClean="0">
              <a:latin typeface="Oranda BT" pitchFamily="18" charset="0"/>
            </a:endParaRPr>
          </a:p>
          <a:p>
            <a:pPr algn="ctr"/>
            <a:r>
              <a:rPr lang="en-GB" sz="2000" dirty="0" smtClean="0">
                <a:latin typeface="Oranda BT" pitchFamily="18" charset="0"/>
              </a:rPr>
              <a:t>(</a:t>
            </a:r>
            <a:r>
              <a:rPr lang="en-GB" sz="2000" dirty="0" err="1">
                <a:latin typeface="Oranda BT" pitchFamily="18" charset="0"/>
              </a:rPr>
              <a:t>akad</a:t>
            </a:r>
            <a:r>
              <a:rPr lang="en-GB" sz="2000" dirty="0">
                <a:latin typeface="Oranda BT" pitchFamily="18" charset="0"/>
              </a:rPr>
              <a:t>. </a:t>
            </a:r>
            <a:r>
              <a:rPr lang="en-GB" sz="2000" dirty="0" err="1">
                <a:latin typeface="Oranda BT" pitchFamily="18" charset="0"/>
              </a:rPr>
              <a:t>soch</a:t>
            </a:r>
            <a:r>
              <a:rPr lang="en-GB" sz="2000" dirty="0">
                <a:latin typeface="Oranda BT" pitchFamily="18" charset="0"/>
              </a:rPr>
              <a:t>. </a:t>
            </a:r>
            <a:r>
              <a:rPr lang="en-GB" sz="2000" dirty="0" err="1">
                <a:latin typeface="Oranda BT" pitchFamily="18" charset="0"/>
              </a:rPr>
              <a:t>Ľudmila</a:t>
            </a:r>
            <a:r>
              <a:rPr lang="en-GB" sz="2000" dirty="0">
                <a:latin typeface="Oranda BT" pitchFamily="18" charset="0"/>
              </a:rPr>
              <a:t> </a:t>
            </a:r>
            <a:r>
              <a:rPr lang="en-GB" sz="2000" dirty="0" err="1">
                <a:latin typeface="Oranda BT" pitchFamily="18" charset="0"/>
              </a:rPr>
              <a:t>Cvengrošová</a:t>
            </a:r>
            <a:r>
              <a:rPr lang="en-GB" sz="2000" dirty="0">
                <a:latin typeface="Oranda BT" pitchFamily="18" charset="0"/>
              </a:rPr>
              <a:t>)</a:t>
            </a: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Česká</a:t>
            </a:r>
            <a:r>
              <a:rPr lang="en-GB" sz="2000" dirty="0" smtClean="0">
                <a:latin typeface="Oranda BT" pitchFamily="18" charset="0"/>
              </a:rPr>
              <a:t> </a:t>
            </a:r>
            <a:r>
              <a:rPr lang="en-GB" sz="2000" dirty="0" err="1">
                <a:latin typeface="Oranda BT" pitchFamily="18" charset="0"/>
              </a:rPr>
              <a:t>mincovna</a:t>
            </a:r>
            <a:r>
              <a:rPr lang="en-GB" sz="2000" dirty="0">
                <a:latin typeface="Oranda BT" pitchFamily="18" charset="0"/>
              </a:rPr>
              <a:t>, </a:t>
            </a:r>
            <a:r>
              <a:rPr lang="en-GB" sz="2000" dirty="0" err="1">
                <a:latin typeface="Oranda BT" pitchFamily="18" charset="0"/>
              </a:rPr>
              <a:t>a.s</a:t>
            </a:r>
            <a:r>
              <a:rPr lang="en-GB" sz="2000" dirty="0">
                <a:latin typeface="Oranda BT" pitchFamily="18" charset="0"/>
              </a:rPr>
              <a:t>.</a:t>
            </a:r>
            <a:br>
              <a:rPr lang="en-GB" sz="2000" dirty="0">
                <a:latin typeface="Oranda BT" pitchFamily="18" charset="0"/>
              </a:rPr>
            </a:br>
            <a:r>
              <a:rPr lang="en-GB" sz="2000" dirty="0" err="1" smtClean="0">
                <a:latin typeface="Oranda BT" pitchFamily="18" charset="0"/>
              </a:rPr>
              <a:t>razená</a:t>
            </a:r>
            <a:r>
              <a:rPr lang="sk-SK" sz="2000" dirty="0" smtClean="0">
                <a:latin typeface="Oranda BT" pitchFamily="18" charset="0"/>
              </a:rPr>
              <a:t>, </a:t>
            </a:r>
            <a:r>
              <a:rPr lang="en-GB" sz="2000" dirty="0" smtClean="0">
                <a:latin typeface="Oranda BT" pitchFamily="18" charset="0"/>
              </a:rPr>
              <a:t>50 </a:t>
            </a:r>
            <a:r>
              <a:rPr lang="en-GB" sz="2000" dirty="0">
                <a:latin typeface="Oranda BT" pitchFamily="18" charset="0"/>
              </a:rPr>
              <a:t>mm</a:t>
            </a:r>
            <a:br>
              <a:rPr lang="en-GB" sz="2000" dirty="0">
                <a:latin typeface="Oranda BT" pitchFamily="18" charset="0"/>
              </a:rPr>
            </a:br>
            <a:r>
              <a:rPr lang="en-GB" sz="2000" dirty="0" err="1">
                <a:latin typeface="Oranda BT" pitchFamily="18" charset="0"/>
              </a:rPr>
              <a:t>patinované</a:t>
            </a:r>
            <a:r>
              <a:rPr lang="en-GB" sz="2000" dirty="0">
                <a:latin typeface="Oranda BT" pitchFamily="18" charset="0"/>
              </a:rPr>
              <a:t> </a:t>
            </a:r>
            <a:r>
              <a:rPr lang="en-GB" sz="2000" dirty="0" err="1">
                <a:latin typeface="Oranda BT" pitchFamily="18" charset="0"/>
              </a:rPr>
              <a:t>striebro</a:t>
            </a:r>
            <a:r>
              <a:rPr lang="en-GB" sz="2000" dirty="0">
                <a:latin typeface="Oranda BT" pitchFamily="18" charset="0"/>
              </a:rPr>
              <a:t> Ag </a:t>
            </a:r>
            <a:r>
              <a:rPr lang="en-GB" sz="2000" dirty="0" smtClean="0">
                <a:latin typeface="Oranda BT" pitchFamily="18" charset="0"/>
              </a:rPr>
              <a:t>999</a:t>
            </a:r>
            <a:endParaRPr lang="sk-SK" sz="2000" i="1" dirty="0" smtClean="0">
              <a:latin typeface="Oranda BT" pitchFamily="18" charset="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13999" y="1808400"/>
            <a:ext cx="2916000" cy="29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5796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lnSpcReduction="10000"/>
          </a:bodyPr>
          <a:lstStyle/>
          <a:p>
            <a:pPr algn="ctr"/>
            <a:r>
              <a:rPr lang="en-GB" sz="2000" b="1" dirty="0">
                <a:latin typeface="Oranda BT" pitchFamily="18" charset="0"/>
              </a:rPr>
              <a:t>100. </a:t>
            </a:r>
            <a:r>
              <a:rPr lang="en-GB" sz="2000" b="1" dirty="0" err="1">
                <a:latin typeface="Oranda BT" pitchFamily="18" charset="0"/>
              </a:rPr>
              <a:t>výročie</a:t>
            </a:r>
            <a:r>
              <a:rPr lang="en-GB" sz="2000" b="1" dirty="0">
                <a:latin typeface="Oranda BT" pitchFamily="18" charset="0"/>
              </a:rPr>
              <a:t> </a:t>
            </a:r>
            <a:r>
              <a:rPr lang="en-GB" sz="2000" b="1" dirty="0" err="1">
                <a:latin typeface="Oranda BT" pitchFamily="18" charset="0"/>
              </a:rPr>
              <a:t>razby</a:t>
            </a:r>
            <a:r>
              <a:rPr lang="en-GB" sz="2000" b="1" dirty="0">
                <a:latin typeface="Oranda BT" pitchFamily="18" charset="0"/>
              </a:rPr>
              <a:t> </a:t>
            </a:r>
            <a:r>
              <a:rPr lang="en-GB" sz="2000" b="1" dirty="0" err="1">
                <a:latin typeface="Oranda BT" pitchFamily="18" charset="0"/>
              </a:rPr>
              <a:t>Československého</a:t>
            </a:r>
            <a:r>
              <a:rPr lang="en-GB" sz="2000" b="1" dirty="0">
                <a:latin typeface="Oranda BT" pitchFamily="18" charset="0"/>
              </a:rPr>
              <a:t> 5-haliernika z </a:t>
            </a:r>
            <a:r>
              <a:rPr lang="en-GB" sz="2000" b="1" dirty="0" err="1">
                <a:latin typeface="Oranda BT" pitchFamily="18" charset="0"/>
              </a:rPr>
              <a:t>roku</a:t>
            </a:r>
            <a:r>
              <a:rPr lang="en-GB" sz="2000" b="1" dirty="0">
                <a:latin typeface="Oranda BT" pitchFamily="18" charset="0"/>
              </a:rPr>
              <a:t> 1924</a:t>
            </a:r>
            <a:r>
              <a:rPr lang="en-GB" sz="2000" dirty="0">
                <a:latin typeface="Oranda BT" pitchFamily="18" charset="0"/>
              </a:rPr>
              <a:t> </a:t>
            </a:r>
            <a:endParaRPr lang="sk-SK" sz="2000" dirty="0" smtClean="0">
              <a:latin typeface="Oranda BT" pitchFamily="18" charset="0"/>
            </a:endParaRPr>
          </a:p>
          <a:p>
            <a:pPr algn="ctr"/>
            <a:r>
              <a:rPr lang="en-GB" sz="2000" dirty="0" smtClean="0">
                <a:latin typeface="Oranda BT" pitchFamily="18" charset="0"/>
              </a:rPr>
              <a:t>(</a:t>
            </a:r>
            <a:r>
              <a:rPr lang="en-GB" sz="2000" dirty="0">
                <a:latin typeface="Oranda BT" pitchFamily="18" charset="0"/>
              </a:rPr>
              <a:t>Mgr. art. Martin </a:t>
            </a:r>
            <a:r>
              <a:rPr lang="en-GB" sz="2000" dirty="0" err="1">
                <a:latin typeface="Oranda BT" pitchFamily="18" charset="0"/>
              </a:rPr>
              <a:t>Sabol</a:t>
            </a:r>
            <a:r>
              <a:rPr lang="en-GB" sz="2000" dirty="0">
                <a:latin typeface="Oranda BT" pitchFamily="18" charset="0"/>
              </a:rPr>
              <a:t>)</a:t>
            </a: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sk-SK" sz="2000" dirty="0" smtClean="0">
                <a:latin typeface="Oranda BT" pitchFamily="18" charset="0"/>
              </a:rPr>
              <a:t>Mincovňa </a:t>
            </a:r>
            <a:r>
              <a:rPr lang="sk-SK" sz="2000" dirty="0">
                <a:latin typeface="Oranda BT" pitchFamily="18" charset="0"/>
              </a:rPr>
              <a:t>Kremnica, š.p.</a:t>
            </a:r>
          </a:p>
          <a:p>
            <a:pPr algn="ctr"/>
            <a:r>
              <a:rPr lang="sk-SK" sz="2000" dirty="0">
                <a:latin typeface="Oranda BT" pitchFamily="18" charset="0"/>
              </a:rPr>
              <a:t>razená, obojstranná</a:t>
            </a:r>
          </a:p>
          <a:p>
            <a:pPr algn="ctr"/>
            <a:r>
              <a:rPr lang="sk-SK" sz="2000" dirty="0" smtClean="0">
                <a:latin typeface="Oranda BT" pitchFamily="18" charset="0"/>
              </a:rPr>
              <a:t>- zlato </a:t>
            </a:r>
            <a:r>
              <a:rPr lang="sk-SK" sz="2000" dirty="0">
                <a:latin typeface="Oranda BT" pitchFamily="18" charset="0"/>
              </a:rPr>
              <a:t>Au 999/1000, </a:t>
            </a:r>
            <a:r>
              <a:rPr lang="sk-SK" sz="2000" dirty="0" smtClean="0">
                <a:latin typeface="Oranda BT" pitchFamily="18" charset="0"/>
              </a:rPr>
              <a:t>PROOF, 34 mm;</a:t>
            </a:r>
            <a:endParaRPr lang="sk-SK" sz="2000" dirty="0">
              <a:latin typeface="Oranda BT" pitchFamily="18" charset="0"/>
            </a:endParaRPr>
          </a:p>
          <a:p>
            <a:pPr algn="ctr"/>
            <a:r>
              <a:rPr lang="sk-SK" sz="2000" dirty="0" smtClean="0">
                <a:latin typeface="Oranda BT" pitchFamily="18" charset="0"/>
              </a:rPr>
              <a:t>- striebro </a:t>
            </a:r>
            <a:r>
              <a:rPr lang="sk-SK" sz="2000" dirty="0" err="1">
                <a:latin typeface="Oranda BT" pitchFamily="18" charset="0"/>
              </a:rPr>
              <a:t>Ag</a:t>
            </a:r>
            <a:r>
              <a:rPr lang="sk-SK" sz="2000" dirty="0">
                <a:latin typeface="Oranda BT" pitchFamily="18" charset="0"/>
              </a:rPr>
              <a:t> 999/1000, </a:t>
            </a:r>
            <a:r>
              <a:rPr lang="sk-SK" sz="2000" dirty="0" err="1">
                <a:latin typeface="Oranda BT" pitchFamily="18" charset="0"/>
              </a:rPr>
              <a:t>pokovené</a:t>
            </a:r>
            <a:r>
              <a:rPr lang="sk-SK" sz="2000" dirty="0">
                <a:latin typeface="Oranda BT" pitchFamily="18" charset="0"/>
              </a:rPr>
              <a:t> </a:t>
            </a:r>
            <a:r>
              <a:rPr lang="sk-SK" sz="2000" dirty="0" err="1" smtClean="0">
                <a:latin typeface="Oranda BT" pitchFamily="18" charset="0"/>
              </a:rPr>
              <a:t>ródiom</a:t>
            </a:r>
            <a:r>
              <a:rPr lang="sk-SK" sz="2000" dirty="0" smtClean="0">
                <a:latin typeface="Oranda BT" pitchFamily="18" charset="0"/>
              </a:rPr>
              <a:t>, </a:t>
            </a:r>
            <a:r>
              <a:rPr lang="sk-SK" sz="2000" dirty="0">
                <a:latin typeface="Oranda BT" pitchFamily="18" charset="0"/>
              </a:rPr>
              <a:t>60 </a:t>
            </a:r>
            <a:r>
              <a:rPr lang="sk-SK" sz="2000" dirty="0" smtClean="0">
                <a:latin typeface="Oranda BT" pitchFamily="18" charset="0"/>
              </a:rPr>
              <a:t>mm;</a:t>
            </a:r>
            <a:endParaRPr lang="sk-SK" sz="2000" dirty="0">
              <a:latin typeface="Oranda BT" pitchFamily="18" charset="0"/>
            </a:endParaRPr>
          </a:p>
          <a:p>
            <a:pPr algn="ctr"/>
            <a:r>
              <a:rPr lang="sk-SK" sz="2000" dirty="0" smtClean="0">
                <a:latin typeface="Oranda BT" pitchFamily="18" charset="0"/>
              </a:rPr>
              <a:t>- striebro </a:t>
            </a:r>
            <a:r>
              <a:rPr lang="sk-SK" sz="2000" dirty="0" err="1">
                <a:latin typeface="Oranda BT" pitchFamily="18" charset="0"/>
              </a:rPr>
              <a:t>Ag</a:t>
            </a:r>
            <a:r>
              <a:rPr lang="sk-SK" sz="2000" dirty="0">
                <a:latin typeface="Oranda BT" pitchFamily="18" charset="0"/>
              </a:rPr>
              <a:t> 999/1000, </a:t>
            </a:r>
            <a:r>
              <a:rPr lang="sk-SK" sz="2000" dirty="0" smtClean="0">
                <a:latin typeface="Oranda BT" pitchFamily="18" charset="0"/>
              </a:rPr>
              <a:t>patinované, </a:t>
            </a:r>
            <a:r>
              <a:rPr lang="sk-SK" sz="2000" dirty="0">
                <a:latin typeface="Oranda BT" pitchFamily="18" charset="0"/>
              </a:rPr>
              <a:t>60 </a:t>
            </a:r>
            <a:r>
              <a:rPr lang="sk-SK" sz="2000" dirty="0" smtClean="0">
                <a:latin typeface="Oranda BT" pitchFamily="18" charset="0"/>
              </a:rPr>
              <a:t>mm;</a:t>
            </a:r>
            <a:endParaRPr lang="sk-SK" sz="2000" dirty="0">
              <a:latin typeface="Oranda BT" pitchFamily="18" charset="0"/>
            </a:endParaRPr>
          </a:p>
          <a:p>
            <a:pPr algn="ctr"/>
            <a:r>
              <a:rPr lang="sk-SK" sz="2000" dirty="0" smtClean="0">
                <a:latin typeface="Oranda BT" pitchFamily="18" charset="0"/>
              </a:rPr>
              <a:t>- </a:t>
            </a:r>
            <a:r>
              <a:rPr lang="sk-SK" sz="2000" dirty="0" err="1" smtClean="0">
                <a:latin typeface="Oranda BT" pitchFamily="18" charset="0"/>
              </a:rPr>
              <a:t>tombak</a:t>
            </a:r>
            <a:r>
              <a:rPr lang="sk-SK" sz="2000" dirty="0" smtClean="0">
                <a:latin typeface="Oranda BT" pitchFamily="18" charset="0"/>
              </a:rPr>
              <a:t> </a:t>
            </a:r>
            <a:r>
              <a:rPr lang="sk-SK" sz="2000" dirty="0">
                <a:latin typeface="Oranda BT" pitchFamily="18" charset="0"/>
              </a:rPr>
              <a:t>MS90, </a:t>
            </a:r>
            <a:r>
              <a:rPr lang="sk-SK" sz="2000" dirty="0" smtClean="0">
                <a:latin typeface="Oranda BT" pitchFamily="18" charset="0"/>
              </a:rPr>
              <a:t>patinovaný, </a:t>
            </a:r>
            <a:r>
              <a:rPr lang="sk-SK" sz="2000" dirty="0">
                <a:latin typeface="Oranda BT" pitchFamily="18" charset="0"/>
              </a:rPr>
              <a:t>60 mm</a:t>
            </a:r>
            <a:endParaRPr lang="en-GB" sz="2000" dirty="0">
              <a:latin typeface="Oranda BT" pitchFamily="18" charset="0"/>
            </a:endParaRPr>
          </a:p>
        </p:txBody>
      </p:sp>
      <p:pic>
        <p:nvPicPr>
          <p:cNvPr id="286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894054" y="1752600"/>
            <a:ext cx="5355890" cy="30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985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Autofit/>
          </a:bodyPr>
          <a:lstStyle/>
          <a:p>
            <a:pPr algn="ctr"/>
            <a:r>
              <a:rPr lang="en-GB" sz="1900" b="1" dirty="0">
                <a:latin typeface="Oranda BT" pitchFamily="18" charset="0"/>
              </a:rPr>
              <a:t>50. </a:t>
            </a:r>
            <a:r>
              <a:rPr lang="en-GB" sz="1900" b="1" dirty="0" err="1">
                <a:latin typeface="Oranda BT" pitchFamily="18" charset="0"/>
              </a:rPr>
              <a:t>výročie</a:t>
            </a:r>
            <a:r>
              <a:rPr lang="en-GB" sz="1900" b="1" dirty="0">
                <a:latin typeface="Oranda BT" pitchFamily="18" charset="0"/>
              </a:rPr>
              <a:t> </a:t>
            </a:r>
            <a:r>
              <a:rPr lang="en-GB" sz="1900" b="1" dirty="0" err="1">
                <a:latin typeface="Oranda BT" pitchFamily="18" charset="0"/>
              </a:rPr>
              <a:t>organizovanej</a:t>
            </a:r>
            <a:r>
              <a:rPr lang="en-GB" sz="1900" b="1" dirty="0">
                <a:latin typeface="Oranda BT" pitchFamily="18" charset="0"/>
              </a:rPr>
              <a:t> </a:t>
            </a:r>
            <a:r>
              <a:rPr lang="en-GB" sz="1900" b="1" dirty="0" err="1">
                <a:latin typeface="Oranda BT" pitchFamily="18" charset="0"/>
              </a:rPr>
              <a:t>numizmatiky</a:t>
            </a:r>
            <a:r>
              <a:rPr lang="en-GB" sz="1900" b="1" dirty="0">
                <a:latin typeface="Oranda BT" pitchFamily="18" charset="0"/>
              </a:rPr>
              <a:t> v </a:t>
            </a:r>
            <a:r>
              <a:rPr lang="en-GB" sz="1900" b="1" dirty="0" err="1">
                <a:latin typeface="Oranda BT" pitchFamily="18" charset="0"/>
              </a:rPr>
              <a:t>Humennom</a:t>
            </a:r>
            <a:r>
              <a:rPr lang="en-GB" sz="1900" b="1" dirty="0">
                <a:latin typeface="Oranda BT" pitchFamily="18" charset="0"/>
              </a:rPr>
              <a:t> 1974-2024, </a:t>
            </a:r>
            <a:r>
              <a:rPr lang="en-GB" sz="1900" b="1" dirty="0" err="1">
                <a:latin typeface="Oranda BT" pitchFamily="18" charset="0"/>
              </a:rPr>
              <a:t>Štefan</a:t>
            </a:r>
            <a:r>
              <a:rPr lang="en-GB" sz="1900" b="1" dirty="0">
                <a:latin typeface="Oranda BT" pitchFamily="18" charset="0"/>
              </a:rPr>
              <a:t> </a:t>
            </a:r>
            <a:r>
              <a:rPr lang="en-GB" sz="1900" b="1" dirty="0" err="1">
                <a:latin typeface="Oranda BT" pitchFamily="18" charset="0"/>
              </a:rPr>
              <a:t>Sciranka</a:t>
            </a:r>
            <a:r>
              <a:rPr lang="en-GB" sz="1900" b="1" dirty="0">
                <a:latin typeface="Oranda BT" pitchFamily="18" charset="0"/>
              </a:rPr>
              <a:t>, (</a:t>
            </a:r>
            <a:r>
              <a:rPr lang="en-GB" sz="1900" b="1" dirty="0" err="1">
                <a:latin typeface="Oranda BT" pitchFamily="18" charset="0"/>
              </a:rPr>
              <a:t>prvý</a:t>
            </a:r>
            <a:r>
              <a:rPr lang="en-GB" sz="1900" b="1" dirty="0">
                <a:latin typeface="Oranda BT" pitchFamily="18" charset="0"/>
              </a:rPr>
              <a:t>) </a:t>
            </a:r>
            <a:r>
              <a:rPr lang="en-GB" sz="1900" b="1" dirty="0" err="1">
                <a:latin typeface="Oranda BT" pitchFamily="18" charset="0"/>
              </a:rPr>
              <a:t>predseda</a:t>
            </a:r>
            <a:r>
              <a:rPr lang="en-GB" sz="1900" b="1" dirty="0">
                <a:latin typeface="Oranda BT" pitchFamily="18" charset="0"/>
              </a:rPr>
              <a:t> </a:t>
            </a:r>
            <a:r>
              <a:rPr lang="en-GB" sz="1900" b="1" dirty="0" err="1">
                <a:latin typeface="Oranda BT" pitchFamily="18" charset="0"/>
              </a:rPr>
              <a:t>numizmatického</a:t>
            </a:r>
            <a:r>
              <a:rPr lang="en-GB" sz="1900" b="1" dirty="0">
                <a:latin typeface="Oranda BT" pitchFamily="18" charset="0"/>
              </a:rPr>
              <a:t> </a:t>
            </a:r>
            <a:r>
              <a:rPr lang="en-GB" sz="1900" b="1" dirty="0" err="1">
                <a:latin typeface="Oranda BT" pitchFamily="18" charset="0"/>
              </a:rPr>
              <a:t>krúžku</a:t>
            </a:r>
            <a:r>
              <a:rPr lang="en-GB" sz="1900" b="1" dirty="0">
                <a:latin typeface="Oranda BT" pitchFamily="18" charset="0"/>
              </a:rPr>
              <a:t> v </a:t>
            </a:r>
            <a:r>
              <a:rPr lang="en-GB" sz="1900" b="1" dirty="0" err="1">
                <a:latin typeface="Oranda BT" pitchFamily="18" charset="0"/>
              </a:rPr>
              <a:t>Humennom</a:t>
            </a:r>
            <a:r>
              <a:rPr lang="en-GB" sz="1900" dirty="0">
                <a:latin typeface="Oranda BT" pitchFamily="18" charset="0"/>
              </a:rPr>
              <a:t> </a:t>
            </a:r>
            <a:endParaRPr lang="sk-SK" sz="1900" dirty="0" smtClean="0">
              <a:latin typeface="Oranda BT" pitchFamily="18" charset="0"/>
            </a:endParaRPr>
          </a:p>
          <a:p>
            <a:pPr algn="ctr"/>
            <a:r>
              <a:rPr lang="en-GB" sz="1900" dirty="0" smtClean="0">
                <a:latin typeface="Oranda BT" pitchFamily="18" charset="0"/>
              </a:rPr>
              <a:t>(</a:t>
            </a:r>
            <a:r>
              <a:rPr lang="en-GB" sz="1900" dirty="0">
                <a:latin typeface="Oranda BT" pitchFamily="18" charset="0"/>
              </a:rPr>
              <a:t>Mgr. art. </a:t>
            </a:r>
            <a:r>
              <a:rPr lang="en-GB" sz="1900" dirty="0" err="1">
                <a:latin typeface="Oranda BT" pitchFamily="18" charset="0"/>
              </a:rPr>
              <a:t>Tomáš</a:t>
            </a:r>
            <a:r>
              <a:rPr lang="en-GB" sz="1900" dirty="0">
                <a:latin typeface="Oranda BT" pitchFamily="18" charset="0"/>
              </a:rPr>
              <a:t> </a:t>
            </a:r>
            <a:r>
              <a:rPr lang="en-GB" sz="1900" dirty="0" err="1">
                <a:latin typeface="Oranda BT" pitchFamily="18" charset="0"/>
              </a:rPr>
              <a:t>Tulis</a:t>
            </a:r>
            <a:r>
              <a:rPr lang="en-GB" sz="1900" dirty="0">
                <a:latin typeface="Oranda BT" pitchFamily="18" charset="0"/>
              </a:rPr>
              <a:t>, </a:t>
            </a:r>
            <a:r>
              <a:rPr lang="en-GB" sz="1900" dirty="0" err="1">
                <a:latin typeface="Oranda BT" pitchFamily="18" charset="0"/>
              </a:rPr>
              <a:t>Wiliam</a:t>
            </a:r>
            <a:r>
              <a:rPr lang="en-GB" sz="1900" dirty="0">
                <a:latin typeface="Oranda BT" pitchFamily="18" charset="0"/>
              </a:rPr>
              <a:t> </a:t>
            </a:r>
            <a:r>
              <a:rPr lang="en-GB" sz="1900" dirty="0" err="1">
                <a:latin typeface="Oranda BT" pitchFamily="18" charset="0"/>
              </a:rPr>
              <a:t>Schiffer</a:t>
            </a:r>
            <a:r>
              <a:rPr lang="en-GB" sz="1900" dirty="0">
                <a:latin typeface="Oranda BT" pitchFamily="18" charset="0"/>
              </a:rPr>
              <a:t>)</a:t>
            </a:r>
            <a:endParaRPr lang="sk-SK" sz="1900" dirty="0">
              <a:latin typeface="Oranda BT" pitchFamily="18" charset="0"/>
            </a:endParaRPr>
          </a:p>
          <a:p>
            <a:pPr algn="ctr"/>
            <a:endParaRPr lang="sk-SK" sz="1900" dirty="0" smtClean="0">
              <a:latin typeface="Oranda BT" pitchFamily="18" charset="0"/>
            </a:endParaRPr>
          </a:p>
          <a:p>
            <a:pPr algn="ctr"/>
            <a:endParaRPr lang="en-GB" sz="1900" dirty="0">
              <a:latin typeface="Oranda BT" pitchFamily="18" charset="0"/>
            </a:endParaRPr>
          </a:p>
          <a:p>
            <a:pPr algn="ctr"/>
            <a:endParaRPr lang="sk-SK" sz="1900" dirty="0" smtClean="0">
              <a:latin typeface="Oranda BT" pitchFamily="18" charset="0"/>
            </a:endParaRPr>
          </a:p>
          <a:p>
            <a:pPr algn="ctr"/>
            <a:endParaRPr lang="sk-SK" sz="1900" dirty="0">
              <a:latin typeface="Oranda BT" pitchFamily="18" charset="0"/>
            </a:endParaRPr>
          </a:p>
          <a:p>
            <a:pPr algn="ctr"/>
            <a:endParaRPr lang="sk-SK" sz="1900" dirty="0" smtClean="0">
              <a:latin typeface="Oranda BT" pitchFamily="18" charset="0"/>
            </a:endParaRPr>
          </a:p>
          <a:p>
            <a:pPr algn="ctr"/>
            <a:endParaRPr lang="sk-SK" sz="1900" dirty="0">
              <a:latin typeface="Oranda BT" pitchFamily="18" charset="0"/>
            </a:endParaRPr>
          </a:p>
          <a:p>
            <a:pPr algn="ctr"/>
            <a:endParaRPr lang="sk-SK" sz="1900" dirty="0" smtClean="0">
              <a:latin typeface="Oranda BT" pitchFamily="18" charset="0"/>
            </a:endParaRPr>
          </a:p>
          <a:p>
            <a:pPr algn="ctr"/>
            <a:endParaRPr lang="sk-SK" sz="1900" dirty="0" smtClean="0">
              <a:latin typeface="Oranda BT" pitchFamily="18" charset="0"/>
            </a:endParaRPr>
          </a:p>
          <a:p>
            <a:pPr algn="ctr"/>
            <a:endParaRPr lang="sk-SK" sz="1900" dirty="0">
              <a:latin typeface="Oranda BT" pitchFamily="18" charset="0"/>
            </a:endParaRPr>
          </a:p>
          <a:p>
            <a:pPr algn="ctr"/>
            <a:endParaRPr lang="sk-SK" sz="1900" dirty="0" smtClean="0">
              <a:latin typeface="Oranda BT" pitchFamily="18" charset="0"/>
            </a:endParaRPr>
          </a:p>
          <a:p>
            <a:pPr algn="ctr"/>
            <a:endParaRPr lang="sk-SK" sz="1900" dirty="0" smtClean="0">
              <a:latin typeface="Oranda BT" pitchFamily="18" charset="0"/>
            </a:endParaRPr>
          </a:p>
          <a:p>
            <a:pPr algn="ctr"/>
            <a:r>
              <a:rPr lang="en-GB" sz="1900" dirty="0" err="1">
                <a:latin typeface="Oranda BT" pitchFamily="18" charset="0"/>
              </a:rPr>
              <a:t>Slovenská</a:t>
            </a:r>
            <a:r>
              <a:rPr lang="en-GB" sz="1900" dirty="0">
                <a:latin typeface="Oranda BT" pitchFamily="18" charset="0"/>
              </a:rPr>
              <a:t> </a:t>
            </a:r>
            <a:r>
              <a:rPr lang="en-GB" sz="1900" dirty="0" err="1">
                <a:latin typeface="Oranda BT" pitchFamily="18" charset="0"/>
              </a:rPr>
              <a:t>numizmatická</a:t>
            </a:r>
            <a:r>
              <a:rPr lang="en-GB" sz="1900" dirty="0">
                <a:latin typeface="Oranda BT" pitchFamily="18" charset="0"/>
              </a:rPr>
              <a:t> </a:t>
            </a:r>
            <a:r>
              <a:rPr lang="en-GB" sz="1900" dirty="0" err="1">
                <a:latin typeface="Oranda BT" pitchFamily="18" charset="0"/>
              </a:rPr>
              <a:t>spoločnosť</a:t>
            </a:r>
            <a:r>
              <a:rPr lang="en-GB" sz="1900" dirty="0">
                <a:latin typeface="Oranda BT" pitchFamily="18" charset="0"/>
              </a:rPr>
              <a:t> </a:t>
            </a:r>
            <a:r>
              <a:rPr lang="en-GB" sz="1900" dirty="0" err="1" smtClean="0">
                <a:latin typeface="Oranda BT" pitchFamily="18" charset="0"/>
              </a:rPr>
              <a:t>pri</a:t>
            </a:r>
            <a:r>
              <a:rPr lang="en-GB" sz="1900" dirty="0" smtClean="0">
                <a:latin typeface="Oranda BT" pitchFamily="18" charset="0"/>
              </a:rPr>
              <a:t> </a:t>
            </a:r>
            <a:r>
              <a:rPr lang="en-GB" sz="1900" dirty="0">
                <a:latin typeface="Oranda BT" pitchFamily="18" charset="0"/>
              </a:rPr>
              <a:t>SAV – </a:t>
            </a:r>
            <a:r>
              <a:rPr lang="en-GB" sz="1900" dirty="0" err="1">
                <a:latin typeface="Oranda BT" pitchFamily="18" charset="0"/>
              </a:rPr>
              <a:t>pobočka</a:t>
            </a:r>
            <a:r>
              <a:rPr lang="en-GB" sz="1900" dirty="0">
                <a:latin typeface="Oranda BT" pitchFamily="18" charset="0"/>
              </a:rPr>
              <a:t> </a:t>
            </a:r>
            <a:r>
              <a:rPr lang="en-GB" sz="1900" dirty="0" err="1">
                <a:latin typeface="Oranda BT" pitchFamily="18" charset="0"/>
              </a:rPr>
              <a:t>Humenné</a:t>
            </a:r>
            <a:endParaRPr lang="en-GB" sz="1900" dirty="0">
              <a:latin typeface="Oranda BT" pitchFamily="18" charset="0"/>
            </a:endParaRPr>
          </a:p>
          <a:p>
            <a:pPr algn="ctr"/>
            <a:r>
              <a:rPr lang="en-GB" sz="2000" dirty="0" err="1">
                <a:latin typeface="Oranda BT" pitchFamily="18" charset="0"/>
              </a:rPr>
              <a:t>Mincovňa</a:t>
            </a:r>
            <a:r>
              <a:rPr lang="en-GB" sz="2000" dirty="0">
                <a:latin typeface="Oranda BT" pitchFamily="18" charset="0"/>
              </a:rPr>
              <a:t> </a:t>
            </a:r>
            <a:r>
              <a:rPr lang="en-GB" sz="2000" dirty="0" err="1">
                <a:latin typeface="Oranda BT" pitchFamily="18" charset="0"/>
              </a:rPr>
              <a:t>Kremnica</a:t>
            </a:r>
            <a:r>
              <a:rPr lang="en-GB" sz="2000" dirty="0">
                <a:latin typeface="Oranda BT" pitchFamily="18" charset="0"/>
              </a:rPr>
              <a:t>, </a:t>
            </a:r>
            <a:r>
              <a:rPr lang="sk-SK" sz="2000" dirty="0">
                <a:latin typeface="Oranda BT" pitchFamily="18" charset="0"/>
              </a:rPr>
              <a:t>š.p.</a:t>
            </a:r>
            <a:endParaRPr lang="en-GB" sz="2000" dirty="0">
              <a:latin typeface="Oranda BT" pitchFamily="18" charset="0"/>
            </a:endParaRPr>
          </a:p>
          <a:p>
            <a:pPr algn="ctr"/>
            <a:r>
              <a:rPr lang="en-GB" sz="1900" dirty="0" err="1" smtClean="0">
                <a:latin typeface="Oranda BT" pitchFamily="18" charset="0"/>
              </a:rPr>
              <a:t>Tomáš</a:t>
            </a:r>
            <a:r>
              <a:rPr lang="en-GB" sz="1900" dirty="0" smtClean="0">
                <a:latin typeface="Oranda BT" pitchFamily="18" charset="0"/>
              </a:rPr>
              <a:t> </a:t>
            </a:r>
            <a:r>
              <a:rPr lang="en-GB" sz="1900" dirty="0" err="1">
                <a:latin typeface="Oranda BT" pitchFamily="18" charset="0"/>
              </a:rPr>
              <a:t>Tulis</a:t>
            </a:r>
            <a:r>
              <a:rPr lang="en-GB" sz="1900" dirty="0">
                <a:latin typeface="Oranda BT" pitchFamily="18" charset="0"/>
              </a:rPr>
              <a:t> (2023), </a:t>
            </a:r>
            <a:r>
              <a:rPr lang="en-GB" sz="1900" dirty="0" err="1">
                <a:latin typeface="Oranda BT" pitchFamily="18" charset="0"/>
              </a:rPr>
              <a:t>Wiliam</a:t>
            </a:r>
            <a:r>
              <a:rPr lang="en-GB" sz="1900" dirty="0">
                <a:latin typeface="Oranda BT" pitchFamily="18" charset="0"/>
              </a:rPr>
              <a:t> </a:t>
            </a:r>
            <a:r>
              <a:rPr lang="en-GB" sz="1900" dirty="0" err="1">
                <a:latin typeface="Oranda BT" pitchFamily="18" charset="0"/>
              </a:rPr>
              <a:t>Schiffer</a:t>
            </a:r>
            <a:r>
              <a:rPr lang="en-GB" sz="1900" dirty="0">
                <a:latin typeface="Oranda BT" pitchFamily="18" charset="0"/>
              </a:rPr>
              <a:t> (2001)</a:t>
            </a:r>
          </a:p>
          <a:p>
            <a:pPr algn="ctr"/>
            <a:r>
              <a:rPr lang="en-GB" sz="1900" dirty="0" err="1">
                <a:latin typeface="Oranda BT" pitchFamily="18" charset="0"/>
              </a:rPr>
              <a:t>Razená</a:t>
            </a:r>
            <a:r>
              <a:rPr lang="en-GB" sz="1900" dirty="0">
                <a:latin typeface="Oranda BT" pitchFamily="18" charset="0"/>
              </a:rPr>
              <a:t>, </a:t>
            </a:r>
            <a:r>
              <a:rPr lang="en-GB" sz="1900" dirty="0" err="1" smtClean="0">
                <a:latin typeface="Oranda BT" pitchFamily="18" charset="0"/>
              </a:rPr>
              <a:t>jednostranná</a:t>
            </a:r>
            <a:r>
              <a:rPr lang="sk-SK" sz="1900" dirty="0" smtClean="0">
                <a:latin typeface="Oranda BT" pitchFamily="18" charset="0"/>
              </a:rPr>
              <a:t>, </a:t>
            </a:r>
            <a:r>
              <a:rPr lang="en-GB" sz="1900" dirty="0" smtClean="0">
                <a:latin typeface="Oranda BT" pitchFamily="18" charset="0"/>
              </a:rPr>
              <a:t>50×50 </a:t>
            </a:r>
            <a:r>
              <a:rPr lang="en-GB" sz="1900" dirty="0">
                <a:latin typeface="Oranda BT" pitchFamily="18" charset="0"/>
              </a:rPr>
              <a:t>mm (</a:t>
            </a:r>
            <a:r>
              <a:rPr lang="en-GB" sz="1900" dirty="0" err="1">
                <a:latin typeface="Oranda BT" pitchFamily="18" charset="0"/>
              </a:rPr>
              <a:t>klipa</a:t>
            </a:r>
            <a:r>
              <a:rPr lang="en-GB" sz="1900" dirty="0">
                <a:latin typeface="Oranda BT" pitchFamily="18" charset="0"/>
              </a:rPr>
              <a:t>)</a:t>
            </a:r>
          </a:p>
          <a:p>
            <a:pPr algn="ctr"/>
            <a:r>
              <a:rPr lang="sk-SK" sz="1900" dirty="0" smtClean="0">
                <a:latin typeface="Oranda BT" pitchFamily="18" charset="0"/>
              </a:rPr>
              <a:t>Striebro </a:t>
            </a:r>
            <a:r>
              <a:rPr lang="en-GB" sz="1900" dirty="0" smtClean="0">
                <a:latin typeface="Oranda BT" pitchFamily="18" charset="0"/>
              </a:rPr>
              <a:t>Ag 999/1000, </a:t>
            </a:r>
            <a:r>
              <a:rPr lang="en-GB" sz="1900" dirty="0" err="1">
                <a:latin typeface="Oranda BT" pitchFamily="18" charset="0"/>
              </a:rPr>
              <a:t>patinovaný</a:t>
            </a:r>
            <a:r>
              <a:rPr lang="en-GB" sz="1900" dirty="0">
                <a:latin typeface="Oranda BT" pitchFamily="18" charset="0"/>
              </a:rPr>
              <a:t> </a:t>
            </a:r>
            <a:r>
              <a:rPr lang="en-GB" sz="1900" dirty="0" err="1">
                <a:latin typeface="Oranda BT" pitchFamily="18" charset="0"/>
              </a:rPr>
              <a:t>tombak</a:t>
            </a:r>
            <a:r>
              <a:rPr lang="en-GB" sz="1900" dirty="0">
                <a:latin typeface="Oranda BT" pitchFamily="18" charset="0"/>
              </a:rPr>
              <a:t> </a:t>
            </a:r>
            <a:r>
              <a:rPr lang="en-GB" sz="1900" dirty="0" smtClean="0">
                <a:latin typeface="Oranda BT" pitchFamily="18" charset="0"/>
              </a:rPr>
              <a:t>MS90, </a:t>
            </a:r>
            <a:r>
              <a:rPr lang="en-GB" sz="1900" dirty="0" err="1">
                <a:latin typeface="Oranda BT" pitchFamily="18" charset="0"/>
              </a:rPr>
              <a:t>patinovaný</a:t>
            </a:r>
            <a:r>
              <a:rPr lang="en-GB" sz="1900" dirty="0">
                <a:latin typeface="Oranda BT" pitchFamily="18" charset="0"/>
              </a:rPr>
              <a:t> </a:t>
            </a:r>
            <a:r>
              <a:rPr lang="en-GB" sz="1900" dirty="0" err="1">
                <a:latin typeface="Oranda BT" pitchFamily="18" charset="0"/>
              </a:rPr>
              <a:t>postriebrený</a:t>
            </a:r>
            <a:r>
              <a:rPr lang="en-GB" sz="1900" dirty="0">
                <a:latin typeface="Oranda BT" pitchFamily="18" charset="0"/>
              </a:rPr>
              <a:t> </a:t>
            </a:r>
            <a:r>
              <a:rPr lang="en-GB" sz="1900" dirty="0" err="1" smtClean="0">
                <a:latin typeface="Oranda BT" pitchFamily="18" charset="0"/>
              </a:rPr>
              <a:t>tombak</a:t>
            </a:r>
            <a:endParaRPr lang="en-GB" sz="1900" dirty="0">
              <a:latin typeface="Oranda BT" pitchFamily="18" charset="0"/>
            </a:endParaRPr>
          </a:p>
        </p:txBody>
      </p:sp>
      <p:pic>
        <p:nvPicPr>
          <p:cNvPr id="317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28405" y="2003828"/>
            <a:ext cx="3120875" cy="3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85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err="1">
                <a:latin typeface="Oranda BT" pitchFamily="18" charset="0"/>
              </a:rPr>
              <a:t>Gustáv</a:t>
            </a:r>
            <a:r>
              <a:rPr lang="en-GB" sz="2000" b="1" dirty="0">
                <a:latin typeface="Oranda BT" pitchFamily="18" charset="0"/>
              </a:rPr>
              <a:t> </a:t>
            </a:r>
            <a:r>
              <a:rPr lang="en-GB" sz="2000" b="1" dirty="0" err="1">
                <a:latin typeface="Oranda BT" pitchFamily="18" charset="0"/>
              </a:rPr>
              <a:t>Kazimír</a:t>
            </a:r>
            <a:r>
              <a:rPr lang="en-GB" sz="2000" b="1" dirty="0">
                <a:latin typeface="Oranda BT" pitchFamily="18" charset="0"/>
              </a:rPr>
              <a:t> </a:t>
            </a:r>
            <a:r>
              <a:rPr lang="en-GB" sz="2000" b="1" dirty="0" err="1">
                <a:latin typeface="Oranda BT" pitchFamily="18" charset="0"/>
              </a:rPr>
              <a:t>Zechenter</a:t>
            </a:r>
            <a:r>
              <a:rPr lang="en-GB" sz="2000" b="1" dirty="0">
                <a:latin typeface="Oranda BT" pitchFamily="18" charset="0"/>
              </a:rPr>
              <a:t> </a:t>
            </a:r>
            <a:r>
              <a:rPr lang="en-GB" sz="2000" b="1" dirty="0" err="1">
                <a:latin typeface="Oranda BT" pitchFamily="18" charset="0"/>
              </a:rPr>
              <a:t>Laskomerský</a:t>
            </a:r>
            <a:r>
              <a:rPr lang="en-GB" sz="2000" b="1" dirty="0">
                <a:latin typeface="Oranda BT" pitchFamily="18" charset="0"/>
              </a:rPr>
              <a:t> – </a:t>
            </a:r>
            <a:r>
              <a:rPr lang="en-GB" sz="2000" b="1" dirty="0" err="1">
                <a:latin typeface="Oranda BT" pitchFamily="18" charset="0"/>
              </a:rPr>
              <a:t>Osobnosti</a:t>
            </a:r>
            <a:r>
              <a:rPr lang="en-GB" sz="2000" b="1" dirty="0">
                <a:latin typeface="Oranda BT" pitchFamily="18" charset="0"/>
              </a:rPr>
              <a:t> </a:t>
            </a:r>
            <a:r>
              <a:rPr lang="en-GB" sz="2000" b="1" dirty="0" err="1">
                <a:latin typeface="Oranda BT" pitchFamily="18" charset="0"/>
              </a:rPr>
              <a:t>slovenských</a:t>
            </a:r>
            <a:r>
              <a:rPr lang="en-GB" sz="2000" b="1" dirty="0">
                <a:latin typeface="Oranda BT" pitchFamily="18" charset="0"/>
              </a:rPr>
              <a:t> </a:t>
            </a:r>
            <a:r>
              <a:rPr lang="en-GB" sz="2000" b="1" dirty="0" err="1">
                <a:latin typeface="Oranda BT" pitchFamily="18" charset="0"/>
              </a:rPr>
              <a:t>miest</a:t>
            </a:r>
            <a:r>
              <a:rPr lang="en-GB" sz="2000" b="1" dirty="0">
                <a:latin typeface="Oranda BT" pitchFamily="18" charset="0"/>
              </a:rPr>
              <a:t> – </a:t>
            </a:r>
            <a:r>
              <a:rPr lang="en-GB" sz="2000" b="1" dirty="0" err="1">
                <a:latin typeface="Oranda BT" pitchFamily="18" charset="0"/>
              </a:rPr>
              <a:t>Kremnica</a:t>
            </a:r>
            <a:r>
              <a:rPr lang="en-GB" sz="2000" dirty="0">
                <a:latin typeface="Oranda BT" pitchFamily="18" charset="0"/>
              </a:rPr>
              <a:t> (Mgr. art. Martin </a:t>
            </a:r>
            <a:r>
              <a:rPr lang="en-GB" sz="2000" dirty="0" err="1">
                <a:latin typeface="Oranda BT" pitchFamily="18" charset="0"/>
              </a:rPr>
              <a:t>Sabol</a:t>
            </a:r>
            <a:r>
              <a:rPr lang="en-GB" sz="2000" dirty="0">
                <a:latin typeface="Oranda BT" pitchFamily="18" charset="0"/>
              </a:rPr>
              <a:t>)</a:t>
            </a: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r>
              <a:rPr lang="en-GB" sz="2000" dirty="0" err="1">
                <a:latin typeface="Oranda BT" pitchFamily="18" charset="0"/>
              </a:rPr>
              <a:t>Mincovňa</a:t>
            </a:r>
            <a:r>
              <a:rPr lang="en-GB" sz="2000" dirty="0">
                <a:latin typeface="Oranda BT" pitchFamily="18" charset="0"/>
              </a:rPr>
              <a:t> </a:t>
            </a:r>
            <a:r>
              <a:rPr lang="en-GB" sz="2000" dirty="0" err="1">
                <a:latin typeface="Oranda BT" pitchFamily="18" charset="0"/>
              </a:rPr>
              <a:t>Kremnica</a:t>
            </a:r>
            <a:r>
              <a:rPr lang="en-GB" sz="2000" dirty="0">
                <a:latin typeface="Oranda BT" pitchFamily="18" charset="0"/>
              </a:rPr>
              <a:t>, </a:t>
            </a:r>
            <a:r>
              <a:rPr lang="sk-SK" sz="2000" dirty="0" smtClean="0">
                <a:latin typeface="Oranda BT" pitchFamily="18" charset="0"/>
              </a:rPr>
              <a:t>š.p.</a:t>
            </a:r>
            <a:endParaRPr lang="en-GB" sz="2000" dirty="0">
              <a:latin typeface="Oranda BT" pitchFamily="18" charset="0"/>
            </a:endParaRP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a:latin typeface="Oranda BT" pitchFamily="18" charset="0"/>
              </a:rPr>
              <a:t>34 mm</a:t>
            </a:r>
          </a:p>
          <a:p>
            <a:pPr algn="ctr"/>
            <a:r>
              <a:rPr lang="en-GB" sz="2000" dirty="0" err="1">
                <a:latin typeface="Oranda BT" pitchFamily="18" charset="0"/>
              </a:rPr>
              <a:t>Materiál</a:t>
            </a:r>
            <a:r>
              <a:rPr lang="en-GB" sz="2000" dirty="0">
                <a:latin typeface="Oranda BT" pitchFamily="18" charset="0"/>
              </a:rPr>
              <a:t>: </a:t>
            </a:r>
            <a:r>
              <a:rPr lang="en-GB" sz="2000" dirty="0" err="1">
                <a:latin typeface="Oranda BT" pitchFamily="18" charset="0"/>
              </a:rPr>
              <a:t>patinované</a:t>
            </a:r>
            <a:r>
              <a:rPr lang="en-GB" sz="2000" dirty="0">
                <a:latin typeface="Oranda BT" pitchFamily="18" charset="0"/>
              </a:rPr>
              <a:t> </a:t>
            </a:r>
            <a:r>
              <a:rPr lang="en-GB" sz="2000" dirty="0" err="1" smtClean="0">
                <a:latin typeface="Oranda BT" pitchFamily="18" charset="0"/>
              </a:rPr>
              <a:t>striebro</a:t>
            </a:r>
            <a:r>
              <a:rPr lang="en-GB" sz="2000" dirty="0" smtClean="0">
                <a:latin typeface="Oranda BT" pitchFamily="18" charset="0"/>
              </a:rPr>
              <a:t> </a:t>
            </a:r>
            <a:r>
              <a:rPr lang="en-GB" sz="2000" dirty="0">
                <a:latin typeface="Oranda BT" pitchFamily="18" charset="0"/>
              </a:rPr>
              <a:t>Ag 999/1000</a:t>
            </a:r>
            <a:endParaRPr lang="en-GB" sz="2100" dirty="0">
              <a:latin typeface="Oranda BT" pitchFamily="18" charset="0"/>
            </a:endParaRPr>
          </a:p>
        </p:txBody>
      </p:sp>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41813" y="1894926"/>
            <a:ext cx="5444725" cy="267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446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pl-PL" sz="2000" b="1" dirty="0">
                <a:latin typeface="Oranda BT" pitchFamily="18" charset="0"/>
              </a:rPr>
              <a:t>Jakob Bogdani </a:t>
            </a:r>
            <a:r>
              <a:rPr lang="pl-PL" sz="2000" b="1" dirty="0" smtClean="0">
                <a:latin typeface="Oranda BT" pitchFamily="18" charset="0"/>
              </a:rPr>
              <a:t/>
            </a:r>
            <a:br>
              <a:rPr lang="pl-PL" sz="2000" b="1" dirty="0" smtClean="0">
                <a:latin typeface="Oranda BT" pitchFamily="18" charset="0"/>
              </a:rPr>
            </a:br>
            <a:r>
              <a:rPr lang="pl-PL" sz="2000" dirty="0" smtClean="0">
                <a:latin typeface="Oranda BT" pitchFamily="18" charset="0"/>
              </a:rPr>
              <a:t>(</a:t>
            </a:r>
            <a:r>
              <a:rPr lang="pl-PL" sz="2000" dirty="0">
                <a:latin typeface="Oranda BT" pitchFamily="18" charset="0"/>
              </a:rPr>
              <a:t>Marek Lukáč, magister sztuki)</a:t>
            </a: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r>
              <a:rPr lang="en-GB" sz="2000" dirty="0" err="1">
                <a:latin typeface="Oranda BT" pitchFamily="18" charset="0"/>
              </a:rPr>
              <a:t>Slovenská</a:t>
            </a:r>
            <a:r>
              <a:rPr lang="en-GB" sz="2000" dirty="0">
                <a:latin typeface="Oranda BT" pitchFamily="18" charset="0"/>
              </a:rPr>
              <a:t> </a:t>
            </a:r>
            <a:r>
              <a:rPr lang="en-GB" sz="2000" dirty="0" err="1">
                <a:latin typeface="Oranda BT" pitchFamily="18" charset="0"/>
              </a:rPr>
              <a:t>numizmatická</a:t>
            </a:r>
            <a:r>
              <a:rPr lang="en-GB" sz="2000" dirty="0">
                <a:latin typeface="Oranda BT" pitchFamily="18" charset="0"/>
              </a:rPr>
              <a:t> </a:t>
            </a:r>
            <a:r>
              <a:rPr lang="en-GB" sz="2000" dirty="0" err="1">
                <a:latin typeface="Oranda BT" pitchFamily="18" charset="0"/>
              </a:rPr>
              <a:t>spoločnosť</a:t>
            </a:r>
            <a:r>
              <a:rPr lang="en-GB" sz="2000" dirty="0">
                <a:latin typeface="Oranda BT" pitchFamily="18" charset="0"/>
              </a:rPr>
              <a:t> </a:t>
            </a:r>
            <a:r>
              <a:rPr lang="en-GB" sz="2000" dirty="0" err="1">
                <a:latin typeface="Oranda BT" pitchFamily="18" charset="0"/>
              </a:rPr>
              <a:t>pri</a:t>
            </a:r>
            <a:r>
              <a:rPr lang="en-GB" sz="2000" dirty="0">
                <a:latin typeface="Oranda BT" pitchFamily="18" charset="0"/>
              </a:rPr>
              <a:t> SAV </a:t>
            </a:r>
            <a:r>
              <a:rPr lang="en-GB" sz="2000" dirty="0" smtClean="0">
                <a:latin typeface="Oranda BT" pitchFamily="18" charset="0"/>
              </a:rPr>
              <a:t>–</a:t>
            </a:r>
            <a:r>
              <a:rPr lang="sk-SK" sz="2000" dirty="0" smtClean="0">
                <a:latin typeface="Oranda BT" pitchFamily="18" charset="0"/>
              </a:rPr>
              <a:t> </a:t>
            </a:r>
            <a:r>
              <a:rPr lang="en-GB" sz="2000" dirty="0" err="1" smtClean="0">
                <a:latin typeface="Oranda BT" pitchFamily="18" charset="0"/>
              </a:rPr>
              <a:t>pobočka</a:t>
            </a:r>
            <a:r>
              <a:rPr lang="en-GB" sz="2000" dirty="0" smtClean="0">
                <a:latin typeface="Oranda BT" pitchFamily="18" charset="0"/>
              </a:rPr>
              <a:t> </a:t>
            </a:r>
            <a:r>
              <a:rPr lang="en-GB" sz="2000" dirty="0" err="1">
                <a:latin typeface="Oranda BT" pitchFamily="18" charset="0"/>
              </a:rPr>
              <a:t>Prešov</a:t>
            </a:r>
            <a:endParaRPr lang="en-GB" sz="2000" dirty="0">
              <a:latin typeface="Oranda BT" pitchFamily="18" charset="0"/>
            </a:endParaRPr>
          </a:p>
          <a:p>
            <a:pPr algn="ctr"/>
            <a:r>
              <a:rPr lang="en-GB" sz="2000" dirty="0" err="1">
                <a:latin typeface="Oranda BT" pitchFamily="18" charset="0"/>
              </a:rPr>
              <a:t>Castax</a:t>
            </a:r>
            <a:r>
              <a:rPr lang="en-GB" sz="2000" dirty="0">
                <a:latin typeface="Oranda BT" pitchFamily="18" charset="0"/>
              </a:rPr>
              <a:t> Slovakia, s.r.o</a:t>
            </a:r>
            <a:r>
              <a:rPr lang="en-GB" sz="2000" dirty="0" smtClean="0">
                <a:latin typeface="Oranda BT" pitchFamily="18" charset="0"/>
              </a:rPr>
              <a:t>., </a:t>
            </a:r>
            <a:r>
              <a:rPr lang="en-GB" sz="2000" dirty="0" err="1" smtClean="0">
                <a:latin typeface="Oranda BT" pitchFamily="18" charset="0"/>
              </a:rPr>
              <a:t>Trenčín</a:t>
            </a:r>
            <a:endParaRPr lang="en-GB" sz="2000" dirty="0">
              <a:latin typeface="Oranda BT" pitchFamily="18" charset="0"/>
            </a:endParaRP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a:latin typeface="Oranda BT" pitchFamily="18" charset="0"/>
              </a:rPr>
              <a:t>50 mm</a:t>
            </a:r>
          </a:p>
          <a:p>
            <a:pPr algn="ctr"/>
            <a:r>
              <a:rPr lang="en-GB" sz="2000" dirty="0" err="1">
                <a:latin typeface="Oranda BT" pitchFamily="18" charset="0"/>
              </a:rPr>
              <a:t>striebro</a:t>
            </a:r>
            <a:r>
              <a:rPr lang="en-GB" sz="2000" dirty="0">
                <a:latin typeface="Oranda BT" pitchFamily="18" charset="0"/>
              </a:rPr>
              <a:t> </a:t>
            </a:r>
            <a:r>
              <a:rPr lang="en-GB" sz="2000" dirty="0" smtClean="0">
                <a:latin typeface="Oranda BT" pitchFamily="18" charset="0"/>
              </a:rPr>
              <a:t>Ag 999; </a:t>
            </a:r>
            <a:r>
              <a:rPr lang="en-GB" sz="2000" dirty="0" err="1">
                <a:latin typeface="Oranda BT" pitchFamily="18" charset="0"/>
              </a:rPr>
              <a:t>patinovaný</a:t>
            </a:r>
            <a:r>
              <a:rPr lang="en-GB" sz="2000" dirty="0">
                <a:latin typeface="Oranda BT" pitchFamily="18" charset="0"/>
              </a:rPr>
              <a:t> </a:t>
            </a:r>
            <a:r>
              <a:rPr lang="en-GB" sz="2000" dirty="0" err="1">
                <a:latin typeface="Oranda BT" pitchFamily="18" charset="0"/>
              </a:rPr>
              <a:t>tombak</a:t>
            </a:r>
            <a:r>
              <a:rPr lang="en-GB" sz="2000" dirty="0">
                <a:latin typeface="Oranda BT" pitchFamily="18" charset="0"/>
              </a:rPr>
              <a:t> </a:t>
            </a:r>
            <a:r>
              <a:rPr lang="en-GB" sz="2000" dirty="0" smtClean="0">
                <a:latin typeface="Oranda BT" pitchFamily="18" charset="0"/>
              </a:rPr>
              <a:t>MS90</a:t>
            </a:r>
            <a:endParaRPr lang="en-GB" sz="2100" dirty="0">
              <a:latin typeface="Oranda BT" pitchFamily="18" charset="0"/>
            </a:endParaRPr>
          </a:p>
        </p:txBody>
      </p:sp>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41813" y="1914436"/>
            <a:ext cx="5444725" cy="263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8434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err="1">
                <a:latin typeface="Oranda BT" pitchFamily="18" charset="0"/>
              </a:rPr>
              <a:t>Ľudovít</a:t>
            </a:r>
            <a:r>
              <a:rPr lang="en-GB" sz="2000" b="1" dirty="0">
                <a:latin typeface="Oranda BT" pitchFamily="18" charset="0"/>
              </a:rPr>
              <a:t> </a:t>
            </a:r>
            <a:r>
              <a:rPr lang="en-GB" sz="2000" b="1" dirty="0" err="1">
                <a:latin typeface="Oranda BT" pitchFamily="18" charset="0"/>
              </a:rPr>
              <a:t>Štúr</a:t>
            </a:r>
            <a:r>
              <a:rPr lang="en-GB" sz="2000" b="1" dirty="0">
                <a:latin typeface="Oranda BT" pitchFamily="18" charset="0"/>
              </a:rPr>
              <a:t> – </a:t>
            </a:r>
            <a:r>
              <a:rPr lang="en-GB" sz="2000" b="1" dirty="0" err="1">
                <a:latin typeface="Oranda BT" pitchFamily="18" charset="0"/>
              </a:rPr>
              <a:t>Štúrovci</a:t>
            </a:r>
            <a:r>
              <a:rPr lang="en-GB" sz="2000" dirty="0">
                <a:latin typeface="Oranda BT" pitchFamily="18" charset="0"/>
              </a:rPr>
              <a:t> (Mgr. art. Martin </a:t>
            </a:r>
            <a:r>
              <a:rPr lang="en-GB" sz="2000" dirty="0" err="1">
                <a:latin typeface="Oranda BT" pitchFamily="18" charset="0"/>
              </a:rPr>
              <a:t>Sabol</a:t>
            </a:r>
            <a:r>
              <a:rPr lang="en-GB" sz="2000" dirty="0">
                <a:latin typeface="Oranda BT" pitchFamily="18" charset="0"/>
              </a:rPr>
              <a:t>)</a:t>
            </a: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Mincovňa</a:t>
            </a:r>
            <a:r>
              <a:rPr lang="en-GB" sz="2000" dirty="0" smtClean="0">
                <a:latin typeface="Oranda BT" pitchFamily="18" charset="0"/>
              </a:rPr>
              <a:t> </a:t>
            </a:r>
            <a:r>
              <a:rPr lang="en-GB" sz="2000" dirty="0" err="1">
                <a:latin typeface="Oranda BT" pitchFamily="18" charset="0"/>
              </a:rPr>
              <a:t>Kremnica</a:t>
            </a:r>
            <a:r>
              <a:rPr lang="en-GB" sz="2000" dirty="0">
                <a:latin typeface="Oranda BT" pitchFamily="18" charset="0"/>
              </a:rPr>
              <a:t>, </a:t>
            </a:r>
            <a:r>
              <a:rPr lang="en-GB" sz="2000" dirty="0" err="1">
                <a:latin typeface="Oranda BT" pitchFamily="18" charset="0"/>
              </a:rPr>
              <a:t>š.p</a:t>
            </a:r>
            <a:r>
              <a:rPr lang="en-GB" sz="2000" dirty="0">
                <a:latin typeface="Oranda BT" pitchFamily="18" charset="0"/>
              </a:rPr>
              <a:t>. </a:t>
            </a:r>
            <a:br>
              <a:rPr lang="en-GB" sz="2000" dirty="0">
                <a:latin typeface="Oranda BT" pitchFamily="18" charset="0"/>
              </a:rPr>
            </a:br>
            <a:r>
              <a:rPr lang="sk-SK" sz="2100" dirty="0" smtClean="0">
                <a:latin typeface="Oranda BT" pitchFamily="18" charset="0"/>
              </a:rPr>
              <a:t>Razená</a:t>
            </a:r>
            <a:r>
              <a:rPr lang="sk-SK" sz="2100" dirty="0">
                <a:latin typeface="Oranda BT" pitchFamily="18" charset="0"/>
              </a:rPr>
              <a:t>, obojstranná</a:t>
            </a:r>
            <a:br>
              <a:rPr lang="sk-SK" sz="2100" dirty="0">
                <a:latin typeface="Oranda BT" pitchFamily="18" charset="0"/>
              </a:rPr>
            </a:br>
            <a:r>
              <a:rPr lang="sk-SK" sz="2100" dirty="0" smtClean="0">
                <a:latin typeface="Oranda BT" pitchFamily="18" charset="0"/>
              </a:rPr>
              <a:t>– </a:t>
            </a:r>
            <a:r>
              <a:rPr lang="sk-SK" sz="2100" dirty="0" err="1">
                <a:latin typeface="Oranda BT" pitchFamily="18" charset="0"/>
              </a:rPr>
              <a:t>tombak</a:t>
            </a:r>
            <a:r>
              <a:rPr lang="sk-SK" sz="2100" dirty="0">
                <a:latin typeface="Oranda BT" pitchFamily="18" charset="0"/>
              </a:rPr>
              <a:t> MS90, pozlátený lesklý, </a:t>
            </a:r>
            <a:r>
              <a:rPr lang="sk-SK" sz="2100" dirty="0" err="1">
                <a:latin typeface="Oranda BT" pitchFamily="18" charset="0"/>
              </a:rPr>
              <a:t>proof</a:t>
            </a:r>
            <a:r>
              <a:rPr lang="sk-SK" sz="2100" dirty="0">
                <a:latin typeface="Oranda BT" pitchFamily="18" charset="0"/>
              </a:rPr>
              <a:t> </a:t>
            </a:r>
            <a:r>
              <a:rPr lang="sk-SK" sz="2100" dirty="0" err="1" smtClean="0">
                <a:latin typeface="Oranda BT" pitchFamily="18" charset="0"/>
              </a:rPr>
              <a:t>like</a:t>
            </a:r>
            <a:r>
              <a:rPr lang="sk-SK" sz="2100" dirty="0" smtClean="0">
                <a:latin typeface="Oranda BT" pitchFamily="18" charset="0"/>
              </a:rPr>
              <a:t>, 34 mm; </a:t>
            </a:r>
            <a:r>
              <a:rPr lang="sk-SK" sz="2100" dirty="0">
                <a:latin typeface="Oranda BT" pitchFamily="18" charset="0"/>
              </a:rPr>
              <a:t/>
            </a:r>
            <a:br>
              <a:rPr lang="sk-SK" sz="2100" dirty="0">
                <a:latin typeface="Oranda BT" pitchFamily="18" charset="0"/>
              </a:rPr>
            </a:br>
            <a:r>
              <a:rPr lang="sk-SK" sz="2100" dirty="0">
                <a:latin typeface="Oranda BT" pitchFamily="18" charset="0"/>
              </a:rPr>
              <a:t>– striebro </a:t>
            </a:r>
            <a:r>
              <a:rPr lang="sk-SK" sz="2100" dirty="0" err="1">
                <a:latin typeface="Oranda BT" pitchFamily="18" charset="0"/>
              </a:rPr>
              <a:t>Ag</a:t>
            </a:r>
            <a:r>
              <a:rPr lang="sk-SK" sz="2100" dirty="0">
                <a:latin typeface="Oranda BT" pitchFamily="18" charset="0"/>
              </a:rPr>
              <a:t> 999/1000, PROOF, </a:t>
            </a:r>
            <a:r>
              <a:rPr lang="sk-SK" sz="2100" dirty="0" err="1">
                <a:latin typeface="Oranda BT" pitchFamily="18" charset="0"/>
              </a:rPr>
              <a:t>pokovené</a:t>
            </a:r>
            <a:r>
              <a:rPr lang="sk-SK" sz="2100" dirty="0">
                <a:latin typeface="Oranda BT" pitchFamily="18" charset="0"/>
              </a:rPr>
              <a:t> ružovým zlatom, 34 </a:t>
            </a:r>
            <a:r>
              <a:rPr lang="sk-SK" sz="2100" dirty="0" smtClean="0">
                <a:latin typeface="Oranda BT" pitchFamily="18" charset="0"/>
              </a:rPr>
              <a:t>mm; </a:t>
            </a:r>
            <a:r>
              <a:rPr lang="sk-SK" sz="2100" dirty="0">
                <a:latin typeface="Oranda BT" pitchFamily="18" charset="0"/>
              </a:rPr>
              <a:t/>
            </a:r>
            <a:br>
              <a:rPr lang="sk-SK" sz="2100" dirty="0">
                <a:latin typeface="Oranda BT" pitchFamily="18" charset="0"/>
              </a:rPr>
            </a:br>
            <a:r>
              <a:rPr lang="sk-SK" sz="2100" dirty="0">
                <a:latin typeface="Oranda BT" pitchFamily="18" charset="0"/>
              </a:rPr>
              <a:t>– zlato Au 999/1000, PROOF, 23 </a:t>
            </a:r>
            <a:r>
              <a:rPr lang="sk-SK" sz="2100" dirty="0" smtClean="0">
                <a:latin typeface="Oranda BT" pitchFamily="18" charset="0"/>
              </a:rPr>
              <a:t>mm</a:t>
            </a:r>
            <a:endParaRPr lang="en-GB" sz="2100" dirty="0">
              <a:latin typeface="Oranda BT" pitchFamily="18" charset="0"/>
            </a:endParaRPr>
          </a:p>
        </p:txBody>
      </p:sp>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65512" y="1701663"/>
            <a:ext cx="5397326" cy="267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5681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fontScale="92500" lnSpcReduction="10000"/>
          </a:bodyPr>
          <a:lstStyle/>
          <a:p>
            <a:pPr algn="ctr"/>
            <a:r>
              <a:rPr lang="en-GB" sz="2000" b="1" dirty="0" err="1">
                <a:latin typeface="Oranda BT" pitchFamily="18" charset="0"/>
              </a:rPr>
              <a:t>Jozef</a:t>
            </a:r>
            <a:r>
              <a:rPr lang="en-GB" sz="2000" b="1" dirty="0">
                <a:latin typeface="Oranda BT" pitchFamily="18" charset="0"/>
              </a:rPr>
              <a:t> Kroner – 100. </a:t>
            </a:r>
            <a:r>
              <a:rPr lang="en-GB" sz="2000" b="1" dirty="0" err="1">
                <a:latin typeface="Oranda BT" pitchFamily="18" charset="0"/>
              </a:rPr>
              <a:t>výročie</a:t>
            </a:r>
            <a:r>
              <a:rPr lang="en-GB" sz="2000" b="1" dirty="0">
                <a:latin typeface="Oranda BT" pitchFamily="18" charset="0"/>
              </a:rPr>
              <a:t> </a:t>
            </a:r>
            <a:r>
              <a:rPr lang="en-GB" sz="2000" b="1" dirty="0" err="1">
                <a:latin typeface="Oranda BT" pitchFamily="18" charset="0"/>
              </a:rPr>
              <a:t>narodenia</a:t>
            </a:r>
            <a:r>
              <a:rPr lang="en-GB" sz="2000" dirty="0">
                <a:latin typeface="Oranda BT" pitchFamily="18" charset="0"/>
              </a:rPr>
              <a:t> </a:t>
            </a:r>
            <a:endParaRPr lang="sk-SK" sz="2000" dirty="0" smtClean="0">
              <a:latin typeface="Oranda BT" pitchFamily="18" charset="0"/>
            </a:endParaRPr>
          </a:p>
          <a:p>
            <a:pPr algn="ctr"/>
            <a:r>
              <a:rPr lang="en-GB" sz="2000" dirty="0" smtClean="0">
                <a:latin typeface="Oranda BT" pitchFamily="18" charset="0"/>
              </a:rPr>
              <a:t>(</a:t>
            </a:r>
            <a:r>
              <a:rPr lang="en-GB" sz="2000" dirty="0">
                <a:latin typeface="Oranda BT" pitchFamily="18" charset="0"/>
              </a:rPr>
              <a:t>Mgr. art. Roman </a:t>
            </a:r>
            <a:r>
              <a:rPr lang="en-GB" sz="2000" dirty="0" err="1">
                <a:latin typeface="Oranda BT" pitchFamily="18" charset="0"/>
              </a:rPr>
              <a:t>Lugár</a:t>
            </a:r>
            <a:r>
              <a:rPr lang="en-GB" sz="2000" dirty="0">
                <a:latin typeface="Oranda BT" pitchFamily="18" charset="0"/>
              </a:rPr>
              <a:t>)</a:t>
            </a: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r>
              <a:rPr lang="en-GB" sz="2200" dirty="0" err="1" smtClean="0">
                <a:latin typeface="Oranda BT" pitchFamily="18" charset="0"/>
              </a:rPr>
              <a:t>Mincovňa</a:t>
            </a:r>
            <a:r>
              <a:rPr lang="en-GB" sz="2200" dirty="0" smtClean="0">
                <a:latin typeface="Oranda BT" pitchFamily="18" charset="0"/>
              </a:rPr>
              <a:t> </a:t>
            </a:r>
            <a:r>
              <a:rPr lang="en-GB" sz="2200" dirty="0" err="1">
                <a:latin typeface="Oranda BT" pitchFamily="18" charset="0"/>
              </a:rPr>
              <a:t>Kremnica</a:t>
            </a:r>
            <a:r>
              <a:rPr lang="en-GB" sz="2200" dirty="0">
                <a:latin typeface="Oranda BT" pitchFamily="18" charset="0"/>
              </a:rPr>
              <a:t>, </a:t>
            </a:r>
            <a:r>
              <a:rPr lang="sk-SK" sz="2200" dirty="0" smtClean="0">
                <a:latin typeface="Oranda BT" pitchFamily="18" charset="0"/>
              </a:rPr>
              <a:t>š.p.</a:t>
            </a:r>
            <a:endParaRPr lang="en-GB" sz="2200" dirty="0">
              <a:latin typeface="Oranda BT" pitchFamily="18" charset="0"/>
            </a:endParaRPr>
          </a:p>
          <a:p>
            <a:pPr algn="ctr"/>
            <a:r>
              <a:rPr lang="en-GB" sz="2200" dirty="0" err="1">
                <a:latin typeface="Oranda BT" pitchFamily="18" charset="0"/>
              </a:rPr>
              <a:t>Razená</a:t>
            </a:r>
            <a:r>
              <a:rPr lang="en-GB" sz="2200" dirty="0">
                <a:latin typeface="Oranda BT" pitchFamily="18" charset="0"/>
              </a:rPr>
              <a:t>, </a:t>
            </a:r>
            <a:r>
              <a:rPr lang="en-GB" sz="2200" dirty="0" err="1">
                <a:latin typeface="Oranda BT" pitchFamily="18" charset="0"/>
              </a:rPr>
              <a:t>obojstranná</a:t>
            </a:r>
            <a:endParaRPr lang="en-GB" sz="2200" dirty="0">
              <a:latin typeface="Oranda BT" pitchFamily="18" charset="0"/>
            </a:endParaRPr>
          </a:p>
          <a:p>
            <a:pPr algn="ctr"/>
            <a:r>
              <a:rPr lang="en-GB" sz="2200" dirty="0" smtClean="0">
                <a:latin typeface="Oranda BT" pitchFamily="18" charset="0"/>
              </a:rPr>
              <a:t>– </a:t>
            </a:r>
            <a:r>
              <a:rPr lang="en-GB" sz="2200" dirty="0" err="1">
                <a:latin typeface="Oranda BT" pitchFamily="18" charset="0"/>
              </a:rPr>
              <a:t>tombak</a:t>
            </a:r>
            <a:r>
              <a:rPr lang="en-GB" sz="2200" dirty="0">
                <a:latin typeface="Oranda BT" pitchFamily="18" charset="0"/>
              </a:rPr>
              <a:t> MS90, </a:t>
            </a:r>
            <a:r>
              <a:rPr lang="en-GB" sz="2200" dirty="0" err="1">
                <a:latin typeface="Oranda BT" pitchFamily="18" charset="0"/>
              </a:rPr>
              <a:t>pozlátený</a:t>
            </a:r>
            <a:r>
              <a:rPr lang="en-GB" sz="2200" dirty="0">
                <a:latin typeface="Oranda BT" pitchFamily="18" charset="0"/>
              </a:rPr>
              <a:t> </a:t>
            </a:r>
            <a:r>
              <a:rPr lang="en-GB" sz="2200" dirty="0" err="1">
                <a:latin typeface="Oranda BT" pitchFamily="18" charset="0"/>
              </a:rPr>
              <a:t>lesklý</a:t>
            </a:r>
            <a:r>
              <a:rPr lang="en-GB" sz="2200" dirty="0">
                <a:latin typeface="Oranda BT" pitchFamily="18" charset="0"/>
              </a:rPr>
              <a:t>, PROOF (like</a:t>
            </a:r>
            <a:r>
              <a:rPr lang="en-GB" sz="2200" dirty="0" smtClean="0">
                <a:latin typeface="Oranda BT" pitchFamily="18" charset="0"/>
              </a:rPr>
              <a:t>),</a:t>
            </a:r>
            <a:r>
              <a:rPr lang="sk-SK" sz="2200" dirty="0" smtClean="0">
                <a:latin typeface="Oranda BT" pitchFamily="18" charset="0"/>
              </a:rPr>
              <a:t> </a:t>
            </a:r>
            <a:r>
              <a:rPr lang="en-GB" sz="2200" dirty="0" smtClean="0">
                <a:latin typeface="Oranda BT" pitchFamily="18" charset="0"/>
              </a:rPr>
              <a:t>34 mm;</a:t>
            </a:r>
            <a:endParaRPr lang="en-GB" sz="2200" dirty="0">
              <a:latin typeface="Oranda BT" pitchFamily="18" charset="0"/>
            </a:endParaRPr>
          </a:p>
          <a:p>
            <a:pPr algn="ctr"/>
            <a:r>
              <a:rPr lang="en-GB" sz="2200" dirty="0">
                <a:latin typeface="Oranda BT" pitchFamily="18" charset="0"/>
              </a:rPr>
              <a:t>– </a:t>
            </a:r>
            <a:r>
              <a:rPr lang="en-GB" sz="2200" dirty="0" err="1">
                <a:latin typeface="Oranda BT" pitchFamily="18" charset="0"/>
              </a:rPr>
              <a:t>striebro</a:t>
            </a:r>
            <a:r>
              <a:rPr lang="en-GB" sz="2200" dirty="0">
                <a:latin typeface="Oranda BT" pitchFamily="18" charset="0"/>
              </a:rPr>
              <a:t> Ag 999/1000, PROOF, 34 mm,</a:t>
            </a:r>
          </a:p>
          <a:p>
            <a:pPr algn="ctr"/>
            <a:r>
              <a:rPr lang="en-GB" sz="2200" dirty="0" smtClean="0">
                <a:latin typeface="Oranda BT" pitchFamily="18" charset="0"/>
              </a:rPr>
              <a:t>– </a:t>
            </a:r>
            <a:r>
              <a:rPr lang="en-GB" sz="2200" dirty="0" err="1">
                <a:latin typeface="Oranda BT" pitchFamily="18" charset="0"/>
              </a:rPr>
              <a:t>zlato</a:t>
            </a:r>
            <a:r>
              <a:rPr lang="en-GB" sz="2200" dirty="0">
                <a:latin typeface="Oranda BT" pitchFamily="18" charset="0"/>
              </a:rPr>
              <a:t> Au 999/1000, PROOF, 23 mm</a:t>
            </a:r>
          </a:p>
        </p:txBody>
      </p:sp>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65512" y="1974724"/>
            <a:ext cx="5397326" cy="2669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4701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err="1">
                <a:latin typeface="Oranda BT" pitchFamily="18" charset="0"/>
              </a:rPr>
              <a:t>Príjemné</a:t>
            </a:r>
            <a:r>
              <a:rPr lang="en-GB" sz="2000" b="1" dirty="0">
                <a:latin typeface="Oranda BT" pitchFamily="18" charset="0"/>
              </a:rPr>
              <a:t> </a:t>
            </a:r>
            <a:r>
              <a:rPr lang="en-GB" sz="2000" b="1" dirty="0" err="1">
                <a:latin typeface="Oranda BT" pitchFamily="18" charset="0"/>
              </a:rPr>
              <a:t>prekvapenie</a:t>
            </a:r>
            <a:r>
              <a:rPr lang="en-GB" sz="2000" dirty="0">
                <a:latin typeface="Oranda BT" pitchFamily="18" charset="0"/>
              </a:rPr>
              <a:t> (</a:t>
            </a:r>
            <a:r>
              <a:rPr lang="en-GB" sz="2000" dirty="0" err="1">
                <a:latin typeface="Oranda BT" pitchFamily="18" charset="0"/>
              </a:rPr>
              <a:t>Mária</a:t>
            </a:r>
            <a:r>
              <a:rPr lang="en-GB" sz="2000" dirty="0">
                <a:latin typeface="Oranda BT" pitchFamily="18" charset="0"/>
              </a:rPr>
              <a:t> </a:t>
            </a:r>
            <a:r>
              <a:rPr lang="en-GB" sz="2000" dirty="0" err="1">
                <a:latin typeface="Oranda BT" pitchFamily="18" charset="0"/>
              </a:rPr>
              <a:t>Poldaufová</a:t>
            </a:r>
            <a:r>
              <a:rPr lang="en-GB" sz="2000" dirty="0">
                <a:latin typeface="Oranda BT" pitchFamily="18" charset="0"/>
              </a:rPr>
              <a:t>)</a:t>
            </a:r>
            <a:endParaRPr lang="sk-SK" sz="2000" dirty="0" smtClean="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r>
              <a:rPr lang="en-GB" sz="2000" dirty="0" err="1">
                <a:latin typeface="Oranda BT" pitchFamily="18" charset="0"/>
              </a:rPr>
              <a:t>Výrobca</a:t>
            </a:r>
            <a:r>
              <a:rPr lang="en-GB" sz="2000" dirty="0">
                <a:latin typeface="Oranda BT" pitchFamily="18" charset="0"/>
              </a:rPr>
              <a:t>: Peter </a:t>
            </a:r>
            <a:r>
              <a:rPr lang="en-GB" sz="2000" dirty="0" err="1" smtClean="0">
                <a:latin typeface="Oranda BT" pitchFamily="18" charset="0"/>
              </a:rPr>
              <a:t>Bukovský</a:t>
            </a:r>
            <a:endParaRPr lang="en-GB" sz="2000" dirty="0">
              <a:latin typeface="Oranda BT" pitchFamily="18" charset="0"/>
            </a:endParaRPr>
          </a:p>
          <a:p>
            <a:pPr algn="ctr"/>
            <a:r>
              <a:rPr lang="en-GB" sz="2000" dirty="0" err="1" smtClean="0">
                <a:latin typeface="Oranda BT" pitchFamily="18" charset="0"/>
              </a:rPr>
              <a:t>Bronz</a:t>
            </a:r>
            <a:r>
              <a:rPr lang="sk-SK" sz="2000" dirty="0" smtClean="0">
                <a:latin typeface="Oranda BT" pitchFamily="18" charset="0"/>
              </a:rPr>
              <a:t>, liaty</a:t>
            </a:r>
            <a:endParaRPr lang="en-GB" sz="2000" dirty="0">
              <a:latin typeface="Oranda BT" pitchFamily="18" charset="0"/>
            </a:endParaRPr>
          </a:p>
          <a:p>
            <a:pPr algn="ctr"/>
            <a:r>
              <a:rPr lang="en-GB" sz="2000" dirty="0" err="1">
                <a:latin typeface="Oranda BT" pitchFamily="18" charset="0"/>
              </a:rPr>
              <a:t>jednostranná</a:t>
            </a:r>
            <a:endParaRPr lang="en-GB" sz="2000" dirty="0">
              <a:latin typeface="Oranda BT" pitchFamily="18" charset="0"/>
            </a:endParaRPr>
          </a:p>
          <a:p>
            <a:pPr algn="ctr"/>
            <a:r>
              <a:rPr lang="en-GB" sz="2000" dirty="0">
                <a:latin typeface="Oranda BT" pitchFamily="18" charset="0"/>
              </a:rPr>
              <a:t>110 mm</a:t>
            </a:r>
            <a:endParaRPr lang="en-GB" sz="2000" dirty="0" smtClean="0">
              <a:latin typeface="Oranda BT" pitchFamily="18" charset="0"/>
            </a:endParaRPr>
          </a:p>
        </p:txBody>
      </p:sp>
      <p:pic>
        <p:nvPicPr>
          <p:cNvPr id="296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28574" y="1668600"/>
            <a:ext cx="3067243" cy="31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1502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err="1">
                <a:latin typeface="Oranda BT" pitchFamily="18" charset="0"/>
              </a:rPr>
              <a:t>Stopa</a:t>
            </a:r>
            <a:r>
              <a:rPr lang="en-GB" sz="2000" b="1" dirty="0">
                <a:latin typeface="Oranda BT" pitchFamily="18" charset="0"/>
              </a:rPr>
              <a:t> pod </a:t>
            </a:r>
            <a:r>
              <a:rPr lang="en-GB" sz="2000" b="1" dirty="0" err="1" smtClean="0">
                <a:latin typeface="Oranda BT" pitchFamily="18" charset="0"/>
              </a:rPr>
              <a:t>oblakmi</a:t>
            </a:r>
            <a:r>
              <a:rPr lang="sk-SK" sz="2000" b="1" dirty="0" smtClean="0">
                <a:latin typeface="Oranda BT" pitchFamily="18" charset="0"/>
              </a:rPr>
              <a:t> </a:t>
            </a:r>
            <a:r>
              <a:rPr lang="sv-SE" sz="2000" dirty="0">
                <a:latin typeface="Oranda BT" pitchFamily="18" charset="0"/>
              </a:rPr>
              <a:t>(akad. soch. Alojz Drahoš, PhD.)</a:t>
            </a: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smtClean="0">
                <a:latin typeface="Oranda BT" pitchFamily="18" charset="0"/>
              </a:rPr>
              <a:t>Lithuanian </a:t>
            </a:r>
            <a:r>
              <a:rPr lang="en-GB" sz="2000" dirty="0">
                <a:latin typeface="Oranda BT" pitchFamily="18" charset="0"/>
              </a:rPr>
              <a:t>Mint</a:t>
            </a:r>
            <a:br>
              <a:rPr lang="en-GB" sz="2000" dirty="0">
                <a:latin typeface="Oranda BT" pitchFamily="18" charset="0"/>
              </a:rPr>
            </a:br>
            <a:endParaRPr lang="sk-SK" sz="2000" dirty="0" smtClean="0">
              <a:latin typeface="Oranda BT" pitchFamily="18" charset="0"/>
            </a:endParaRPr>
          </a:p>
          <a:p>
            <a:pPr algn="ctr"/>
            <a:r>
              <a:rPr lang="fr-FR" sz="2000" dirty="0">
                <a:latin typeface="Oranda BT" pitchFamily="18" charset="0"/>
              </a:rPr>
              <a:t>Alojz Drahoš, 2025</a:t>
            </a:r>
          </a:p>
          <a:p>
            <a:pPr algn="ctr"/>
            <a:r>
              <a:rPr lang="fr-FR" sz="2000" dirty="0">
                <a:latin typeface="Oranda BT" pitchFamily="18" charset="0"/>
              </a:rPr>
              <a:t>145 x 13 mm</a:t>
            </a:r>
          </a:p>
          <a:p>
            <a:pPr algn="ctr"/>
            <a:r>
              <a:rPr lang="fr-FR" sz="2000" dirty="0">
                <a:latin typeface="Oranda BT" pitchFamily="18" charset="0"/>
              </a:rPr>
              <a:t>sklo, liate</a:t>
            </a:r>
            <a:endParaRPr lang="en-GB" sz="2000" dirty="0">
              <a:latin typeface="Oranda BT" pitchFamily="18" charset="0"/>
            </a:endParaRPr>
          </a:p>
        </p:txBody>
      </p:sp>
      <p:pic>
        <p:nvPicPr>
          <p:cNvPr id="296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95600" y="1464461"/>
            <a:ext cx="3238959" cy="320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0527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err="1">
                <a:latin typeface="Oranda BT" pitchFamily="18" charset="0"/>
              </a:rPr>
              <a:t>Rajská</a:t>
            </a:r>
            <a:r>
              <a:rPr lang="en-GB" sz="2000" b="1" dirty="0">
                <a:latin typeface="Oranda BT" pitchFamily="18" charset="0"/>
              </a:rPr>
              <a:t> </a:t>
            </a:r>
            <a:r>
              <a:rPr lang="en-GB" sz="2000" b="1" dirty="0" err="1" smtClean="0">
                <a:latin typeface="Oranda BT" pitchFamily="18" charset="0"/>
              </a:rPr>
              <a:t>záhrada</a:t>
            </a:r>
            <a:r>
              <a:rPr lang="sk-SK" sz="2000" b="1" dirty="0" smtClean="0">
                <a:latin typeface="Oranda BT" pitchFamily="18" charset="0"/>
              </a:rPr>
              <a:t> </a:t>
            </a:r>
            <a:r>
              <a:rPr lang="en-GB" sz="2000" dirty="0" smtClean="0">
                <a:latin typeface="Oranda BT" pitchFamily="18" charset="0"/>
              </a:rPr>
              <a:t>(Mgr</a:t>
            </a:r>
            <a:r>
              <a:rPr lang="en-GB" sz="2000" dirty="0">
                <a:latin typeface="Oranda BT" pitchFamily="18" charset="0"/>
              </a:rPr>
              <a:t>. art. Miroslav </a:t>
            </a:r>
            <a:r>
              <a:rPr lang="en-GB" sz="2000" dirty="0" err="1">
                <a:latin typeface="Oranda BT" pitchFamily="18" charset="0"/>
              </a:rPr>
              <a:t>Hric</a:t>
            </a:r>
            <a:r>
              <a:rPr lang="en-GB" sz="2000" dirty="0">
                <a:latin typeface="Oranda BT" pitchFamily="18" charset="0"/>
              </a:rPr>
              <a:t>, </a:t>
            </a:r>
            <a:r>
              <a:rPr lang="en-GB" sz="2000" dirty="0" err="1">
                <a:latin typeface="Oranda BT" pitchFamily="18" charset="0"/>
              </a:rPr>
              <a:t>ArtD</a:t>
            </a:r>
            <a:r>
              <a:rPr lang="en-GB" sz="2000" dirty="0">
                <a:latin typeface="Oranda BT" pitchFamily="18" charset="0"/>
              </a:rPr>
              <a:t>.)</a:t>
            </a: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a:latin typeface="Oranda BT" pitchFamily="18" charset="0"/>
              </a:rPr>
              <a:t>Lithuanian Mint</a:t>
            </a: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jednostranná</a:t>
            </a:r>
            <a:endParaRPr lang="en-GB" sz="2000" dirty="0">
              <a:latin typeface="Oranda BT" pitchFamily="18" charset="0"/>
            </a:endParaRPr>
          </a:p>
          <a:p>
            <a:pPr algn="ctr"/>
            <a:r>
              <a:rPr lang="en-GB" sz="2000" dirty="0">
                <a:latin typeface="Oranda BT" pitchFamily="18" charset="0"/>
              </a:rPr>
              <a:t>40,4 mm x 48,2 mm x 20,2 mm</a:t>
            </a:r>
          </a:p>
          <a:p>
            <a:pPr algn="ctr"/>
            <a:r>
              <a:rPr lang="en-GB" sz="2000" dirty="0" err="1">
                <a:latin typeface="Oranda BT" pitchFamily="18" charset="0"/>
              </a:rPr>
              <a:t>Striebro</a:t>
            </a:r>
            <a:r>
              <a:rPr lang="en-GB" sz="2000" dirty="0">
                <a:latin typeface="Oranda BT" pitchFamily="18" charset="0"/>
              </a:rPr>
              <a:t> 999/1000 </a:t>
            </a:r>
          </a:p>
        </p:txBody>
      </p:sp>
      <p:pic>
        <p:nvPicPr>
          <p:cNvPr id="296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95600" y="1448320"/>
            <a:ext cx="3238959" cy="323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171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143000"/>
            <a:ext cx="8534400" cy="4343400"/>
          </a:xfrm>
          <a:prstGeom prst="rect">
            <a:avLst/>
          </a:prstGeom>
        </p:spPr>
        <p:txBody>
          <a:bodyPr wrap="square">
            <a:normAutofit fontScale="92500" lnSpcReduction="20000"/>
          </a:bodyPr>
          <a:lstStyle/>
          <a:p>
            <a:pPr algn="ctr"/>
            <a:r>
              <a:rPr lang="sk-SK" sz="2000" b="1" u="sng" dirty="0" smtClean="0">
                <a:latin typeface="Oranda BT" pitchFamily="18" charset="0"/>
              </a:rPr>
              <a:t>Ocenenie Medaila roka</a:t>
            </a:r>
          </a:p>
          <a:p>
            <a:pPr marL="285750" indent="-285750">
              <a:buFontTx/>
              <a:buChar char="-"/>
            </a:pPr>
            <a:endParaRPr lang="sk-SK" dirty="0" smtClean="0">
              <a:latin typeface="Oranda BT" pitchFamily="18" charset="0"/>
            </a:endParaRPr>
          </a:p>
          <a:p>
            <a:pPr marL="261938"/>
            <a:r>
              <a:rPr lang="sk-SK" i="1" dirty="0" smtClean="0">
                <a:latin typeface="Oranda BT" pitchFamily="18" charset="0"/>
              </a:rPr>
              <a:t>Ciele: </a:t>
            </a:r>
          </a:p>
          <a:p>
            <a:pPr marL="285750" indent="-285750">
              <a:buFontTx/>
              <a:buChar char="-"/>
            </a:pPr>
            <a:r>
              <a:rPr lang="sk-SK" u="sng" dirty="0" smtClean="0">
                <a:latin typeface="Oranda BT" pitchFamily="18" charset="0"/>
              </a:rPr>
              <a:t>prezentovať </a:t>
            </a:r>
            <a:r>
              <a:rPr lang="sk-SK" u="sng" dirty="0">
                <a:latin typeface="Oranda BT" pitchFamily="18" charset="0"/>
              </a:rPr>
              <a:t>verejnosti </a:t>
            </a:r>
            <a:r>
              <a:rPr lang="sk-SK" u="sng" dirty="0" smtClean="0">
                <a:latin typeface="Oranda BT" pitchFamily="18" charset="0"/>
              </a:rPr>
              <a:t>súčasnú </a:t>
            </a:r>
            <a:r>
              <a:rPr lang="sk-SK" u="sng" dirty="0">
                <a:latin typeface="Oranda BT" pitchFamily="18" charset="0"/>
              </a:rPr>
              <a:t>medailérsku tvorbu</a:t>
            </a:r>
            <a:r>
              <a:rPr lang="sk-SK" dirty="0">
                <a:latin typeface="Oranda BT" pitchFamily="18" charset="0"/>
              </a:rPr>
              <a:t> </a:t>
            </a:r>
            <a:r>
              <a:rPr lang="sk-SK" dirty="0" smtClean="0">
                <a:latin typeface="Oranda BT" pitchFamily="18" charset="0"/>
              </a:rPr>
              <a:t>a tak </a:t>
            </a:r>
            <a:r>
              <a:rPr lang="sk-SK" u="sng" dirty="0">
                <a:latin typeface="Oranda BT" pitchFamily="18" charset="0"/>
              </a:rPr>
              <a:t>podporovať </a:t>
            </a:r>
            <a:r>
              <a:rPr lang="sk-SK" u="sng" dirty="0" smtClean="0">
                <a:latin typeface="Oranda BT" pitchFamily="18" charset="0"/>
              </a:rPr>
              <a:t>slovenské medailérstvo</a:t>
            </a:r>
            <a:r>
              <a:rPr lang="sk-SK" dirty="0" smtClean="0">
                <a:latin typeface="Oranda BT" pitchFamily="18" charset="0"/>
              </a:rPr>
              <a:t>; </a:t>
            </a:r>
          </a:p>
          <a:p>
            <a:pPr marL="285750" indent="-285750">
              <a:buFontTx/>
              <a:buChar char="-"/>
            </a:pPr>
            <a:r>
              <a:rPr lang="sk-SK" dirty="0" smtClean="0">
                <a:latin typeface="Oranda BT" pitchFamily="18" charset="0"/>
              </a:rPr>
              <a:t>predstaviť a oceniť tvorcov a povzbudiť ich k ďalšej tvorbe; </a:t>
            </a:r>
          </a:p>
          <a:p>
            <a:pPr marL="285750" indent="-285750">
              <a:buFontTx/>
              <a:buChar char="-"/>
            </a:pPr>
            <a:r>
              <a:rPr lang="sk-SK" dirty="0" smtClean="0">
                <a:latin typeface="Oranda BT" pitchFamily="18" charset="0"/>
              </a:rPr>
              <a:t>propagovať slovenské medailérstvo </a:t>
            </a:r>
            <a:endParaRPr lang="sk-SK" dirty="0">
              <a:latin typeface="Oranda BT" pitchFamily="18" charset="0"/>
            </a:endParaRPr>
          </a:p>
          <a:p>
            <a:endParaRPr lang="sk-SK" i="1" dirty="0" smtClean="0">
              <a:latin typeface="Oranda BT" pitchFamily="18" charset="0"/>
            </a:endParaRPr>
          </a:p>
          <a:p>
            <a:pPr marL="261938"/>
            <a:r>
              <a:rPr lang="sk-SK" i="1" dirty="0">
                <a:latin typeface="Oranda BT" pitchFamily="18" charset="0"/>
              </a:rPr>
              <a:t>Forma</a:t>
            </a:r>
            <a:r>
              <a:rPr lang="sk-SK" i="1" dirty="0" smtClean="0">
                <a:latin typeface="Oranda BT" pitchFamily="18" charset="0"/>
              </a:rPr>
              <a:t>: </a:t>
            </a:r>
          </a:p>
          <a:p>
            <a:pPr marL="285750" indent="-285750">
              <a:buFontTx/>
              <a:buChar char="-"/>
            </a:pPr>
            <a:r>
              <a:rPr lang="sk-SK" u="sng" dirty="0" smtClean="0">
                <a:latin typeface="Oranda BT" pitchFamily="18" charset="0"/>
              </a:rPr>
              <a:t>verejná anketa </a:t>
            </a:r>
            <a:r>
              <a:rPr lang="sk-SK" dirty="0" smtClean="0">
                <a:latin typeface="Oranda BT" pitchFamily="18" charset="0"/>
              </a:rPr>
              <a:t>formou on-line hlasovania, so sprievodnými výstavami zúčastnených medailí, so záverečných verejným vyhlasovaním výsledkov, podporené prezentáciou v médiách</a:t>
            </a:r>
          </a:p>
          <a:p>
            <a:pPr marL="285750" indent="-285750">
              <a:buFontTx/>
              <a:buChar char="-"/>
            </a:pPr>
            <a:endParaRPr lang="sk-SK" dirty="0" smtClean="0">
              <a:latin typeface="Oranda BT" pitchFamily="18" charset="0"/>
            </a:endParaRPr>
          </a:p>
          <a:p>
            <a:pPr marL="261938"/>
            <a:r>
              <a:rPr lang="sk-SK" i="1" dirty="0" smtClean="0">
                <a:latin typeface="Oranda BT" pitchFamily="18" charset="0"/>
              </a:rPr>
              <a:t>Zainteresovaní</a:t>
            </a:r>
            <a:r>
              <a:rPr lang="sk-SK" dirty="0" smtClean="0">
                <a:latin typeface="Oranda BT" pitchFamily="18" charset="0"/>
              </a:rPr>
              <a:t>: </a:t>
            </a:r>
          </a:p>
          <a:p>
            <a:pPr marL="285750" indent="-285750">
              <a:buFontTx/>
              <a:buChar char="-"/>
            </a:pPr>
            <a:r>
              <a:rPr lang="sk-SK" dirty="0" smtClean="0">
                <a:latin typeface="Oranda BT" pitchFamily="18" charset="0"/>
              </a:rPr>
              <a:t>tvorcovia/medailéri, objednávatelia/zadávatelia medailí, výrobcovia, predajcovia, zberateľská verejnosť, odborná verejnosť, médiá, podporovatelia</a:t>
            </a:r>
          </a:p>
          <a:p>
            <a:endParaRPr lang="sk-SK" dirty="0" smtClean="0">
              <a:latin typeface="Oranda BT" pitchFamily="18" charset="0"/>
            </a:endParaRPr>
          </a:p>
          <a:p>
            <a:pPr marL="285750" indent="-285750">
              <a:buFontTx/>
              <a:buChar char="-"/>
            </a:pPr>
            <a:endParaRPr lang="sk-SK" dirty="0" smtClean="0">
              <a:latin typeface="Oranda BT" pitchFamily="18" charset="0"/>
            </a:endParaRPr>
          </a:p>
          <a:p>
            <a:r>
              <a:rPr lang="sk-SK" dirty="0" smtClean="0">
                <a:latin typeface="Oranda BT" pitchFamily="18" charset="0"/>
              </a:rPr>
              <a:t>Zmyslom medailí je pripomínať významné osobnosti alebo udalosti či poukazovať atraktívnou formou na rôzne spoločenské témy alebo len voľne sa vyjadriť sa </a:t>
            </a:r>
            <a:r>
              <a:rPr lang="sk-SK" dirty="0" err="1" smtClean="0">
                <a:latin typeface="Oranda BT" pitchFamily="18" charset="0"/>
              </a:rPr>
              <a:t>umelcovi-medailérovi</a:t>
            </a:r>
            <a:r>
              <a:rPr lang="sk-SK" dirty="0" smtClean="0">
                <a:latin typeface="Oranda BT" pitchFamily="18" charset="0"/>
              </a:rPr>
              <a:t>. Ten sa nemusí obmedzovať ako pri minci a medaila mu poskytuje väčšiu slobodu vyjadrenia sa.</a:t>
            </a:r>
            <a:endParaRPr lang="sk-SK" dirty="0">
              <a:latin typeface="Oranda BT" pitchFamily="18" charset="0"/>
            </a:endParaRPr>
          </a:p>
        </p:txBody>
      </p:sp>
    </p:spTree>
    <p:extLst>
      <p:ext uri="{BB962C8B-B14F-4D97-AF65-F5344CB8AC3E}">
        <p14:creationId xmlns:p14="http://schemas.microsoft.com/office/powerpoint/2010/main" val="546604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39211" y="1295400"/>
            <a:ext cx="5040000" cy="50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838200"/>
            <a:ext cx="8534400" cy="470273"/>
          </a:xfrm>
          <a:prstGeom prst="rect">
            <a:avLst/>
          </a:prstGeom>
          <a:solidFill>
            <a:schemeClr val="bg1"/>
          </a:solidFill>
        </p:spPr>
        <p:txBody>
          <a:bodyPr wrap="square">
            <a:normAutofit fontScale="85000" lnSpcReduction="10000"/>
          </a:bodyPr>
          <a:lstStyle/>
          <a:p>
            <a:pPr algn="ctr"/>
            <a:r>
              <a:rPr lang="sk-SK" sz="2000" b="1" u="sng" dirty="0">
                <a:latin typeface="Oranda BT" pitchFamily="18" charset="0"/>
              </a:rPr>
              <a:t>5.9.-6.9.2025 – prezentácia nominovaných medailí v Prahe na veľtrhu </a:t>
            </a:r>
            <a:r>
              <a:rPr lang="sk-SK" sz="2000" b="1" u="sng" dirty="0" err="1" smtClean="0">
                <a:latin typeface="Oranda BT" pitchFamily="18" charset="0"/>
              </a:rPr>
              <a:t>Sběratel</a:t>
            </a:r>
            <a:r>
              <a:rPr lang="sk-SK" sz="2000" b="1" u="sng" dirty="0" smtClean="0">
                <a:latin typeface="Oranda BT" pitchFamily="18" charset="0"/>
              </a:rPr>
              <a:t> + hlasovanie</a:t>
            </a:r>
            <a:endParaRPr lang="sk-SK" sz="2000" dirty="0" smtClean="0">
              <a:latin typeface="Oranda BT" pitchFamily="18" charset="0"/>
            </a:endParaRPr>
          </a:p>
        </p:txBody>
      </p:sp>
    </p:spTree>
    <p:extLst>
      <p:ext uri="{BB962C8B-B14F-4D97-AF65-F5344CB8AC3E}">
        <p14:creationId xmlns:p14="http://schemas.microsoft.com/office/powerpoint/2010/main" val="34854828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00201" y="1524000"/>
            <a:ext cx="5918021" cy="50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470273"/>
          </a:xfrm>
          <a:prstGeom prst="rect">
            <a:avLst/>
          </a:prstGeom>
          <a:solidFill>
            <a:schemeClr val="bg1"/>
          </a:solidFill>
        </p:spPr>
        <p:txBody>
          <a:bodyPr wrap="square">
            <a:normAutofit/>
          </a:bodyPr>
          <a:lstStyle/>
          <a:p>
            <a:pPr algn="ctr"/>
            <a:r>
              <a:rPr lang="sk-SK" sz="2000" b="1" u="sng" dirty="0" smtClean="0">
                <a:latin typeface="Oranda BT" pitchFamily="18" charset="0"/>
              </a:rPr>
              <a:t>Výsledky hlasovania v ankete</a:t>
            </a:r>
          </a:p>
          <a:p>
            <a:pPr marL="342900" indent="-342900" algn="ctr">
              <a:buFontTx/>
              <a:buChar char="-"/>
            </a:pPr>
            <a:endParaRPr lang="sk-SK" sz="2000" dirty="0" smtClean="0">
              <a:latin typeface="Oranda BT" pitchFamily="18" charset="0"/>
            </a:endParaRPr>
          </a:p>
        </p:txBody>
      </p:sp>
    </p:spTree>
    <p:extLst>
      <p:ext uri="{BB962C8B-B14F-4D97-AF65-F5344CB8AC3E}">
        <p14:creationId xmlns:p14="http://schemas.microsoft.com/office/powerpoint/2010/main" val="10902013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153060" y="262200"/>
            <a:ext cx="3933540" cy="576000"/>
          </a:xfrm>
        </p:spPr>
        <p:txBody>
          <a:bodyPr>
            <a:noAutofit/>
          </a:bodyPr>
          <a:lstStyle/>
          <a:p>
            <a:r>
              <a:rPr lang="sk-SK" sz="2400" b="1" u="sng" dirty="0" smtClean="0">
                <a:solidFill>
                  <a:srgbClr val="736239"/>
                </a:solidFill>
                <a:latin typeface="Minion Pro" pitchFamily="18" charset="0"/>
              </a:rPr>
              <a:t>Medaila roka </a:t>
            </a:r>
            <a:r>
              <a:rPr lang="sk-SK" sz="2400" b="1" u="sng" dirty="0">
                <a:solidFill>
                  <a:srgbClr val="736239"/>
                </a:solidFill>
                <a:latin typeface="Minion Pro" pitchFamily="18" charset="0"/>
              </a:rPr>
              <a:t>2024 </a:t>
            </a:r>
            <a:r>
              <a:rPr lang="sk-SK" sz="2400" b="1" u="sng" dirty="0" smtClean="0">
                <a:solidFill>
                  <a:srgbClr val="736239"/>
                </a:solidFill>
                <a:latin typeface="Minion Pro" pitchFamily="18" charset="0"/>
              </a:rPr>
              <a:t>- výsledky</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r>
              <a:rPr lang="sk-SK" sz="2000" dirty="0" smtClean="0">
                <a:latin typeface="Oranda BT" pitchFamily="18" charset="0"/>
              </a:rPr>
              <a:t>6</a:t>
            </a:r>
            <a:r>
              <a:rPr lang="sk-SK" sz="2000" dirty="0">
                <a:latin typeface="Oranda BT" pitchFamily="18" charset="0"/>
              </a:rPr>
              <a:t>. </a:t>
            </a:r>
            <a:r>
              <a:rPr lang="sk-SK" sz="2000" b="1" u="sng" dirty="0">
                <a:latin typeface="Oranda BT" pitchFamily="18" charset="0"/>
              </a:rPr>
              <a:t>Martin Benka – Velikáni Slovenského maliarstva</a:t>
            </a:r>
            <a:r>
              <a:rPr lang="sk-SK" sz="2000" i="1" dirty="0">
                <a:latin typeface="Oranda BT" pitchFamily="18" charset="0"/>
              </a:rPr>
              <a:t> </a:t>
            </a:r>
            <a:endParaRPr lang="sk-SK" sz="2000" i="1" dirty="0" smtClean="0">
              <a:latin typeface="Oranda BT" pitchFamily="18" charset="0"/>
            </a:endParaRPr>
          </a:p>
          <a:p>
            <a:r>
              <a:rPr lang="sk-SK" sz="2000" i="1" dirty="0" smtClean="0">
                <a:latin typeface="Oranda BT" pitchFamily="18" charset="0"/>
              </a:rPr>
              <a:t>(</a:t>
            </a:r>
            <a:r>
              <a:rPr lang="sk-SK" sz="2000" i="1" dirty="0">
                <a:latin typeface="Oranda BT" pitchFamily="18" charset="0"/>
              </a:rPr>
              <a:t>Branislav </a:t>
            </a:r>
            <a:r>
              <a:rPr lang="sk-SK" sz="2000" i="1" dirty="0" err="1">
                <a:latin typeface="Oranda BT" pitchFamily="18" charset="0"/>
              </a:rPr>
              <a:t>Ronai</a:t>
            </a:r>
            <a:r>
              <a:rPr lang="sk-SK" sz="2000" i="1" dirty="0">
                <a:latin typeface="Oranda BT" pitchFamily="18" charset="0"/>
              </a:rPr>
              <a:t>)  </a:t>
            </a:r>
            <a:r>
              <a:rPr lang="sk-SK" sz="2000" dirty="0">
                <a:latin typeface="Oranda BT" pitchFamily="18" charset="0"/>
              </a:rPr>
              <a:t>– 69 </a:t>
            </a:r>
            <a:r>
              <a:rPr lang="sk-SK" sz="2000" dirty="0" smtClean="0">
                <a:latin typeface="Oranda BT" pitchFamily="18" charset="0"/>
              </a:rPr>
              <a:t>hlasov</a:t>
            </a:r>
          </a:p>
          <a:p>
            <a:endParaRPr lang="sk-SK" sz="2000" dirty="0">
              <a:latin typeface="Oranda BT" pitchFamily="18" charset="0"/>
            </a:endParaRPr>
          </a:p>
          <a:p>
            <a:endParaRPr lang="sk-SK" sz="2000" b="1" dirty="0" smtClean="0">
              <a:latin typeface="Oranda BT" pitchFamily="18" charset="0"/>
            </a:endParaRPr>
          </a:p>
          <a:p>
            <a:r>
              <a:rPr lang="sk-SK" sz="2000" dirty="0" smtClean="0">
                <a:latin typeface="Oranda BT" pitchFamily="18" charset="0"/>
              </a:rPr>
              <a:t>5</a:t>
            </a:r>
            <a:r>
              <a:rPr lang="sk-SK" sz="2000" dirty="0">
                <a:latin typeface="Oranda BT" pitchFamily="18" charset="0"/>
              </a:rPr>
              <a:t>. </a:t>
            </a:r>
            <a:r>
              <a:rPr lang="sk-SK" sz="2000" b="1" u="sng" dirty="0">
                <a:latin typeface="Oranda BT" pitchFamily="18" charset="0"/>
              </a:rPr>
              <a:t>Sklabiňa, Vyhlásenie obnovenia Čs. republiky / SNP v Turci, 80. výročie ozbrojeného povstania</a:t>
            </a:r>
            <a:r>
              <a:rPr lang="sk-SK" sz="2000" i="1" dirty="0">
                <a:latin typeface="Oranda BT" pitchFamily="18" charset="0"/>
              </a:rPr>
              <a:t> </a:t>
            </a:r>
            <a:endParaRPr lang="sk-SK" sz="2000" i="1" dirty="0" smtClean="0">
              <a:latin typeface="Oranda BT" pitchFamily="18" charset="0"/>
            </a:endParaRPr>
          </a:p>
          <a:p>
            <a:r>
              <a:rPr lang="sk-SK" sz="2000" i="1" dirty="0" smtClean="0">
                <a:latin typeface="Oranda BT" pitchFamily="18" charset="0"/>
              </a:rPr>
              <a:t>(</a:t>
            </a:r>
            <a:r>
              <a:rPr lang="sk-SK" sz="2000" i="1" dirty="0">
                <a:latin typeface="Oranda BT" pitchFamily="18" charset="0"/>
              </a:rPr>
              <a:t>Štefan Novotný)</a:t>
            </a:r>
            <a:r>
              <a:rPr lang="sk-SK" sz="2000" dirty="0">
                <a:latin typeface="Oranda BT" pitchFamily="18" charset="0"/>
              </a:rPr>
              <a:t> – 75 hlasov</a:t>
            </a:r>
          </a:p>
          <a:p>
            <a:endParaRPr lang="sk-SK" sz="2000" b="1" dirty="0" smtClean="0">
              <a:latin typeface="Oranda BT" pitchFamily="18" charset="0"/>
            </a:endParaRPr>
          </a:p>
          <a:p>
            <a:endParaRPr lang="sk-SK" sz="2000" b="1" dirty="0" smtClean="0">
              <a:latin typeface="Oranda BT" pitchFamily="18" charset="0"/>
            </a:endParaRPr>
          </a:p>
          <a:p>
            <a:endParaRPr lang="sk-SK" sz="2000" b="1" dirty="0" smtClean="0">
              <a:latin typeface="Oranda BT" pitchFamily="18" charset="0"/>
            </a:endParaRPr>
          </a:p>
          <a:p>
            <a:pPr marL="276225" indent="-276225"/>
            <a:r>
              <a:rPr lang="sk-SK" sz="2000" dirty="0" smtClean="0">
                <a:latin typeface="Oranda BT" pitchFamily="18" charset="0"/>
              </a:rPr>
              <a:t>4. </a:t>
            </a:r>
            <a:r>
              <a:rPr lang="sk-SK" sz="2000" b="1" u="sng" dirty="0" smtClean="0">
                <a:latin typeface="Oranda BT" pitchFamily="18" charset="0"/>
              </a:rPr>
              <a:t>Pamätná </a:t>
            </a:r>
            <a:r>
              <a:rPr lang="sk-SK" sz="2000" b="1" u="sng" dirty="0">
                <a:latin typeface="Oranda BT" pitchFamily="18" charset="0"/>
              </a:rPr>
              <a:t>medaila k 50. výročiu založenia Numizmatickej spoločnosti pri SAV pobočka Považská Bystrica </a:t>
            </a:r>
            <a:r>
              <a:rPr lang="sk-SK" sz="2000" u="sng" dirty="0">
                <a:latin typeface="Oranda BT" pitchFamily="18" charset="0"/>
              </a:rPr>
              <a:t>– Vojtech </a:t>
            </a:r>
            <a:r>
              <a:rPr lang="sk-SK" sz="2000" u="sng" dirty="0" err="1">
                <a:latin typeface="Oranda BT" pitchFamily="18" charset="0"/>
              </a:rPr>
              <a:t>Ihriský</a:t>
            </a:r>
            <a:r>
              <a:rPr lang="sk-SK" sz="2000" u="sng" dirty="0">
                <a:latin typeface="Oranda BT" pitchFamily="18" charset="0"/>
              </a:rPr>
              <a:t>, Pamätník Milana Rastislava Štefánika v Považskej Bystrici / Pamätník padlým v boji proti fašizmu</a:t>
            </a:r>
            <a:r>
              <a:rPr lang="sk-SK" sz="2000" dirty="0">
                <a:latin typeface="Oranda BT" pitchFamily="18" charset="0"/>
              </a:rPr>
              <a:t> </a:t>
            </a:r>
            <a:r>
              <a:rPr lang="sk-SK" sz="2000" dirty="0" smtClean="0">
                <a:latin typeface="Oranda BT" pitchFamily="18" charset="0"/>
              </a:rPr>
              <a:t/>
            </a:r>
            <a:br>
              <a:rPr lang="sk-SK" sz="2000" dirty="0" smtClean="0">
                <a:latin typeface="Oranda BT" pitchFamily="18" charset="0"/>
              </a:rPr>
            </a:br>
            <a:r>
              <a:rPr lang="sk-SK" sz="2000" i="1" dirty="0" smtClean="0">
                <a:latin typeface="Oranda BT" pitchFamily="18" charset="0"/>
              </a:rPr>
              <a:t>(</a:t>
            </a:r>
            <a:r>
              <a:rPr lang="sk-SK" sz="2000" i="1" dirty="0">
                <a:latin typeface="Oranda BT" pitchFamily="18" charset="0"/>
              </a:rPr>
              <a:t>Mgr. Mário Slezák</a:t>
            </a:r>
            <a:r>
              <a:rPr lang="sk-SK" sz="2000" i="1" dirty="0" smtClean="0">
                <a:latin typeface="Oranda BT" pitchFamily="18" charset="0"/>
              </a:rPr>
              <a:t>) </a:t>
            </a:r>
            <a:r>
              <a:rPr lang="sk-SK" sz="2000" dirty="0" smtClean="0">
                <a:latin typeface="Oranda BT" pitchFamily="18" charset="0"/>
              </a:rPr>
              <a:t>– 76 hlasov</a:t>
            </a: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767731" y="2590800"/>
            <a:ext cx="291105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791200" y="769800"/>
            <a:ext cx="2900282"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758075" y="5105400"/>
            <a:ext cx="2920707"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0606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endParaRPr lang="sk-SK" sz="2000" dirty="0" smtClean="0">
              <a:latin typeface="Oranda BT" pitchFamily="18"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77182" y="990600"/>
            <a:ext cx="5186783"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31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4312199" cy="576000"/>
          </a:xfrm>
        </p:spPr>
        <p:txBody>
          <a:bodyPr>
            <a:noAutofit/>
          </a:bodyPr>
          <a:lstStyle/>
          <a:p>
            <a:pPr algn="l"/>
            <a:r>
              <a:rPr lang="sk-SK" sz="2400" b="1" u="sng" dirty="0" smtClean="0">
                <a:solidFill>
                  <a:srgbClr val="736239"/>
                </a:solidFill>
                <a:latin typeface="Minion Pro" pitchFamily="18" charset="0"/>
              </a:rPr>
              <a:t>Medaila roka 2024 – 3. miesto</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b="1" dirty="0" err="1">
                <a:latin typeface="Oranda BT" pitchFamily="18" charset="0"/>
              </a:rPr>
              <a:t>Veľká</a:t>
            </a:r>
            <a:r>
              <a:rPr lang="en-GB" sz="2000" b="1" dirty="0">
                <a:latin typeface="Oranda BT" pitchFamily="18" charset="0"/>
              </a:rPr>
              <a:t> </a:t>
            </a:r>
            <a:r>
              <a:rPr lang="en-GB" sz="2000" b="1" dirty="0" err="1">
                <a:latin typeface="Oranda BT" pitchFamily="18" charset="0"/>
              </a:rPr>
              <a:t>pečať</a:t>
            </a:r>
            <a:r>
              <a:rPr lang="en-GB" sz="2000" b="1" dirty="0">
                <a:latin typeface="Oranda BT" pitchFamily="18" charset="0"/>
              </a:rPr>
              <a:t> </a:t>
            </a:r>
            <a:r>
              <a:rPr lang="en-GB" sz="2000" b="1" dirty="0" err="1">
                <a:latin typeface="Oranda BT" pitchFamily="18" charset="0"/>
              </a:rPr>
              <a:t>Mateja</a:t>
            </a:r>
            <a:r>
              <a:rPr lang="en-GB" sz="2000" b="1" dirty="0">
                <a:latin typeface="Oranda BT" pitchFamily="18" charset="0"/>
              </a:rPr>
              <a:t> </a:t>
            </a:r>
            <a:r>
              <a:rPr lang="en-GB" sz="2000" b="1" dirty="0" err="1">
                <a:latin typeface="Oranda BT" pitchFamily="18" charset="0"/>
              </a:rPr>
              <a:t>Korvína</a:t>
            </a:r>
            <a:r>
              <a:rPr lang="en-GB" sz="2000" dirty="0">
                <a:latin typeface="Oranda BT" pitchFamily="18" charset="0"/>
              </a:rPr>
              <a:t> (</a:t>
            </a:r>
            <a:r>
              <a:rPr lang="en-GB" sz="2000" dirty="0" err="1">
                <a:latin typeface="Oranda BT" pitchFamily="18" charset="0"/>
              </a:rPr>
              <a:t>Drahomír</a:t>
            </a:r>
            <a:r>
              <a:rPr lang="en-GB" sz="2000" dirty="0">
                <a:latin typeface="Oranda BT" pitchFamily="18" charset="0"/>
              </a:rPr>
              <a:t> </a:t>
            </a:r>
            <a:r>
              <a:rPr lang="en-GB" sz="2000" dirty="0" err="1">
                <a:latin typeface="Oranda BT" pitchFamily="18" charset="0"/>
              </a:rPr>
              <a:t>Zobek</a:t>
            </a:r>
            <a:r>
              <a:rPr lang="en-GB" sz="2000" dirty="0">
                <a:latin typeface="Oranda BT" pitchFamily="18" charset="0"/>
              </a:rPr>
              <a:t> / Mgr. art. Roman </a:t>
            </a:r>
            <a:r>
              <a:rPr lang="en-GB" sz="2000" dirty="0" err="1">
                <a:latin typeface="Oranda BT" pitchFamily="18" charset="0"/>
              </a:rPr>
              <a:t>Lugár</a:t>
            </a:r>
            <a:r>
              <a:rPr lang="en-GB" sz="2000" dirty="0">
                <a:latin typeface="Oranda BT" pitchFamily="18" charset="0"/>
              </a:rPr>
              <a:t>)</a:t>
            </a: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Numizmatika</a:t>
            </a:r>
            <a:r>
              <a:rPr lang="en-GB" sz="2000" dirty="0" smtClean="0">
                <a:latin typeface="Oranda BT" pitchFamily="18" charset="0"/>
              </a:rPr>
              <a:t> </a:t>
            </a:r>
            <a:r>
              <a:rPr lang="en-GB" sz="2000" dirty="0" err="1">
                <a:latin typeface="Oranda BT" pitchFamily="18" charset="0"/>
              </a:rPr>
              <a:t>Kremnica</a:t>
            </a:r>
            <a:r>
              <a:rPr lang="en-GB" sz="2000" dirty="0">
                <a:latin typeface="Oranda BT" pitchFamily="18" charset="0"/>
              </a:rPr>
              <a:t> s.r.o.</a:t>
            </a: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a:latin typeface="Oranda BT" pitchFamily="18" charset="0"/>
              </a:rPr>
              <a:t>60 mm</a:t>
            </a:r>
          </a:p>
          <a:p>
            <a:pPr algn="ctr"/>
            <a:r>
              <a:rPr lang="en-GB" sz="2000" dirty="0">
                <a:latin typeface="Oranda BT" pitchFamily="18" charset="0"/>
              </a:rPr>
              <a:t>Ag 999/1000 (</a:t>
            </a:r>
            <a:r>
              <a:rPr lang="en-GB" sz="2000" dirty="0" err="1">
                <a:latin typeface="Oranda BT" pitchFamily="18" charset="0"/>
              </a:rPr>
              <a:t>patinované</a:t>
            </a:r>
            <a:r>
              <a:rPr lang="en-GB" sz="2000" dirty="0">
                <a:latin typeface="Oranda BT" pitchFamily="18" charset="0"/>
              </a:rPr>
              <a:t> </a:t>
            </a:r>
            <a:r>
              <a:rPr lang="en-GB" sz="2000" dirty="0" err="1">
                <a:latin typeface="Oranda BT" pitchFamily="18" charset="0"/>
              </a:rPr>
              <a:t>starostriebro</a:t>
            </a:r>
            <a:r>
              <a:rPr lang="en-GB" sz="2000" dirty="0">
                <a:latin typeface="Oranda BT" pitchFamily="18" charset="0"/>
              </a:rPr>
              <a:t>)</a:t>
            </a:r>
          </a:p>
        </p:txBody>
      </p:sp>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36950" y="1701663"/>
            <a:ext cx="5454450" cy="2677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MyFilez\MyDocs\Tovar\Mince\00_Diff\00_diff\Plakety-medaily\Medailérsky klub\03_\01_Projekty\01_Medaila roka\2024\03_Event - vyhlasovanie\Cena_3. mies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4487" y="4340637"/>
            <a:ext cx="207471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9693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endParaRPr lang="sk-SK" sz="2000" dirty="0" smtClean="0">
              <a:latin typeface="Oranda BT" pitchFamily="18"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22122" y="990600"/>
            <a:ext cx="5296902"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733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lnSpcReduction="10000"/>
          </a:bodyPr>
          <a:lstStyle/>
          <a:p>
            <a:pPr algn="ctr"/>
            <a:r>
              <a:rPr lang="en-GB" sz="2000" b="1" dirty="0" err="1">
                <a:latin typeface="Oranda BT" pitchFamily="18" charset="0"/>
              </a:rPr>
              <a:t>Stavebná</a:t>
            </a:r>
            <a:r>
              <a:rPr lang="en-GB" sz="2000" b="1" dirty="0">
                <a:latin typeface="Oranda BT" pitchFamily="18" charset="0"/>
              </a:rPr>
              <a:t> </a:t>
            </a:r>
            <a:r>
              <a:rPr lang="en-GB" sz="2000" b="1" dirty="0" err="1">
                <a:latin typeface="Oranda BT" pitchFamily="18" charset="0"/>
              </a:rPr>
              <a:t>fakulta</a:t>
            </a:r>
            <a:r>
              <a:rPr lang="en-GB" sz="2000" b="1" dirty="0">
                <a:latin typeface="Oranda BT" pitchFamily="18" charset="0"/>
              </a:rPr>
              <a:t> </a:t>
            </a:r>
            <a:r>
              <a:rPr lang="en-GB" sz="2000" b="1" dirty="0" err="1">
                <a:latin typeface="Oranda BT" pitchFamily="18" charset="0"/>
              </a:rPr>
              <a:t>Slovenskej</a:t>
            </a:r>
            <a:r>
              <a:rPr lang="en-GB" sz="2000" b="1" dirty="0">
                <a:latin typeface="Oranda BT" pitchFamily="18" charset="0"/>
              </a:rPr>
              <a:t> </a:t>
            </a:r>
            <a:r>
              <a:rPr lang="en-GB" sz="2000" b="1" dirty="0" err="1">
                <a:latin typeface="Oranda BT" pitchFamily="18" charset="0"/>
              </a:rPr>
              <a:t>technickej</a:t>
            </a:r>
            <a:r>
              <a:rPr lang="en-GB" sz="2000" b="1" dirty="0">
                <a:latin typeface="Oranda BT" pitchFamily="18" charset="0"/>
              </a:rPr>
              <a:t> </a:t>
            </a:r>
            <a:r>
              <a:rPr lang="en-GB" sz="2000" b="1" dirty="0" err="1">
                <a:latin typeface="Oranda BT" pitchFamily="18" charset="0"/>
              </a:rPr>
              <a:t>univerzity</a:t>
            </a:r>
            <a:r>
              <a:rPr lang="en-GB" sz="2000" b="1" dirty="0">
                <a:latin typeface="Oranda BT" pitchFamily="18" charset="0"/>
              </a:rPr>
              <a:t> v </a:t>
            </a:r>
            <a:r>
              <a:rPr lang="en-GB" sz="2000" b="1" dirty="0" err="1" smtClean="0">
                <a:latin typeface="Oranda BT" pitchFamily="18" charset="0"/>
              </a:rPr>
              <a:t>Bratislave</a:t>
            </a:r>
            <a:endParaRPr lang="sk-SK" sz="2000" b="1" dirty="0" smtClean="0">
              <a:latin typeface="Oranda BT" pitchFamily="18" charset="0"/>
            </a:endParaRPr>
          </a:p>
          <a:p>
            <a:pPr algn="ctr"/>
            <a:r>
              <a:rPr lang="en-GB" sz="2000" dirty="0" smtClean="0">
                <a:latin typeface="Oranda BT" pitchFamily="18" charset="0"/>
              </a:rPr>
              <a:t>(</a:t>
            </a:r>
            <a:r>
              <a:rPr lang="en-GB" sz="2000" dirty="0">
                <a:latin typeface="Oranda BT" pitchFamily="18" charset="0"/>
              </a:rPr>
              <a:t>doc. </a:t>
            </a:r>
            <a:r>
              <a:rPr lang="en-GB" sz="2000" dirty="0" err="1">
                <a:latin typeface="Oranda BT" pitchFamily="18" charset="0"/>
              </a:rPr>
              <a:t>akad</a:t>
            </a:r>
            <a:r>
              <a:rPr lang="en-GB" sz="2000" dirty="0">
                <a:latin typeface="Oranda BT" pitchFamily="18" charset="0"/>
              </a:rPr>
              <a:t>. </a:t>
            </a:r>
            <a:r>
              <a:rPr lang="en-GB" sz="2000" dirty="0" err="1">
                <a:latin typeface="Oranda BT" pitchFamily="18" charset="0"/>
              </a:rPr>
              <a:t>sochár</a:t>
            </a:r>
            <a:r>
              <a:rPr lang="en-GB" sz="2000" dirty="0">
                <a:latin typeface="Oranda BT" pitchFamily="18" charset="0"/>
              </a:rPr>
              <a:t> Milan </a:t>
            </a:r>
            <a:r>
              <a:rPr lang="en-GB" sz="2000" dirty="0" err="1">
                <a:latin typeface="Oranda BT" pitchFamily="18" charset="0"/>
              </a:rPr>
              <a:t>Lukáč</a:t>
            </a:r>
            <a:r>
              <a:rPr lang="en-GB" sz="2000" dirty="0">
                <a:latin typeface="Oranda BT" pitchFamily="18" charset="0"/>
              </a:rPr>
              <a:t>)</a:t>
            </a: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marL="273050"/>
            <a:r>
              <a:rPr lang="en-GB" sz="2000" dirty="0" err="1" smtClean="0">
                <a:latin typeface="Oranda BT" pitchFamily="18" charset="0"/>
              </a:rPr>
              <a:t>Stavebná</a:t>
            </a:r>
            <a:r>
              <a:rPr lang="en-GB" sz="2000" dirty="0" smtClean="0">
                <a:latin typeface="Oranda BT" pitchFamily="18" charset="0"/>
              </a:rPr>
              <a:t> </a:t>
            </a:r>
            <a:r>
              <a:rPr lang="en-GB" sz="2000" dirty="0" err="1">
                <a:latin typeface="Oranda BT" pitchFamily="18" charset="0"/>
              </a:rPr>
              <a:t>fakulta</a:t>
            </a:r>
            <a:r>
              <a:rPr lang="en-GB" sz="2000" dirty="0">
                <a:latin typeface="Oranda BT" pitchFamily="18" charset="0"/>
              </a:rPr>
              <a:t>, </a:t>
            </a:r>
            <a:r>
              <a:rPr lang="en-GB" sz="2000" dirty="0" err="1">
                <a:latin typeface="Oranda BT" pitchFamily="18" charset="0"/>
              </a:rPr>
              <a:t>Slovenská</a:t>
            </a:r>
            <a:r>
              <a:rPr lang="en-GB" sz="2000" dirty="0">
                <a:latin typeface="Oranda BT" pitchFamily="18" charset="0"/>
              </a:rPr>
              <a:t> </a:t>
            </a:r>
            <a:r>
              <a:rPr lang="en-GB" sz="2000" dirty="0" err="1">
                <a:latin typeface="Oranda BT" pitchFamily="18" charset="0"/>
              </a:rPr>
              <a:t>technická</a:t>
            </a:r>
            <a:r>
              <a:rPr lang="en-GB" sz="2000" dirty="0">
                <a:latin typeface="Oranda BT" pitchFamily="18" charset="0"/>
              </a:rPr>
              <a:t> </a:t>
            </a:r>
            <a:r>
              <a:rPr lang="en-GB" sz="2000" dirty="0" err="1">
                <a:latin typeface="Oranda BT" pitchFamily="18" charset="0"/>
              </a:rPr>
              <a:t>univerzita</a:t>
            </a:r>
            <a:r>
              <a:rPr lang="en-GB" sz="2000" dirty="0">
                <a:latin typeface="Oranda BT" pitchFamily="18" charset="0"/>
              </a:rPr>
              <a:t> v </a:t>
            </a:r>
            <a:r>
              <a:rPr lang="en-GB" sz="2000" dirty="0" err="1">
                <a:latin typeface="Oranda BT" pitchFamily="18" charset="0"/>
              </a:rPr>
              <a:t>Bratislave</a:t>
            </a:r>
            <a:endParaRPr lang="en-GB" sz="2000" dirty="0">
              <a:latin typeface="Oranda BT" pitchFamily="18" charset="0"/>
            </a:endParaRPr>
          </a:p>
          <a:p>
            <a:pPr marL="273050"/>
            <a:r>
              <a:rPr lang="en-GB" sz="2000" dirty="0" err="1" smtClean="0">
                <a:latin typeface="Oranda BT" pitchFamily="18" charset="0"/>
              </a:rPr>
              <a:t>Mincovňa</a:t>
            </a:r>
            <a:r>
              <a:rPr lang="en-GB" sz="2000" dirty="0" smtClean="0">
                <a:latin typeface="Oranda BT" pitchFamily="18" charset="0"/>
              </a:rPr>
              <a:t> </a:t>
            </a:r>
            <a:r>
              <a:rPr lang="en-GB" sz="2000" dirty="0" err="1">
                <a:latin typeface="Oranda BT" pitchFamily="18" charset="0"/>
              </a:rPr>
              <a:t>Kremnica</a:t>
            </a:r>
            <a:r>
              <a:rPr lang="en-GB" sz="2000" dirty="0">
                <a:latin typeface="Oranda BT" pitchFamily="18" charset="0"/>
              </a:rPr>
              <a:t>, </a:t>
            </a:r>
            <a:r>
              <a:rPr lang="en-GB" sz="2000" dirty="0" err="1">
                <a:latin typeface="Oranda BT" pitchFamily="18" charset="0"/>
              </a:rPr>
              <a:t>š.p</a:t>
            </a:r>
            <a:r>
              <a:rPr lang="en-GB" sz="2000" dirty="0">
                <a:latin typeface="Oranda BT" pitchFamily="18" charset="0"/>
              </a:rPr>
              <a:t>.</a:t>
            </a:r>
          </a:p>
          <a:p>
            <a:pPr marL="273050"/>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marL="273050"/>
            <a:r>
              <a:rPr lang="en-GB" sz="2000" dirty="0">
                <a:latin typeface="Oranda BT" pitchFamily="18" charset="0"/>
              </a:rPr>
              <a:t>70×70 mm</a:t>
            </a:r>
          </a:p>
          <a:p>
            <a:pPr marL="273050"/>
            <a:r>
              <a:rPr lang="en-GB" sz="2000" dirty="0" err="1">
                <a:latin typeface="Oranda BT" pitchFamily="18" charset="0"/>
              </a:rPr>
              <a:t>Patinovaný</a:t>
            </a:r>
            <a:r>
              <a:rPr lang="en-GB" sz="2000" dirty="0">
                <a:latin typeface="Oranda BT" pitchFamily="18" charset="0"/>
              </a:rPr>
              <a:t> </a:t>
            </a:r>
            <a:r>
              <a:rPr lang="en-GB" sz="2000" dirty="0" err="1">
                <a:latin typeface="Oranda BT" pitchFamily="18" charset="0"/>
              </a:rPr>
              <a:t>tombak</a:t>
            </a:r>
            <a:r>
              <a:rPr lang="en-GB" sz="2000" dirty="0">
                <a:latin typeface="Oranda BT" pitchFamily="18" charset="0"/>
              </a:rPr>
              <a:t> </a:t>
            </a:r>
            <a:r>
              <a:rPr lang="en-GB" sz="2000" dirty="0" smtClean="0">
                <a:latin typeface="Oranda BT" pitchFamily="18" charset="0"/>
              </a:rPr>
              <a:t>MS90</a:t>
            </a:r>
            <a:endParaRPr lang="sk-SK" sz="2000" i="1" dirty="0" smtClean="0">
              <a:latin typeface="Oranda BT" pitchFamily="18" charset="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39708" y="1834570"/>
            <a:ext cx="5864582" cy="28636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307801" y="262200"/>
            <a:ext cx="4312199" cy="57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k-SK" sz="2400" b="1" u="sng" dirty="0" smtClean="0">
                <a:solidFill>
                  <a:srgbClr val="736239"/>
                </a:solidFill>
                <a:latin typeface="Minion Pro" pitchFamily="18" charset="0"/>
              </a:rPr>
              <a:t>Medaila roka 2024 – 2. miesto</a:t>
            </a:r>
            <a:endParaRPr lang="en-GB" sz="2400" dirty="0">
              <a:solidFill>
                <a:srgbClr val="736239"/>
              </a:solidFill>
              <a:latin typeface="Minion Pro" pitchFamily="18" charset="0"/>
            </a:endParaRPr>
          </a:p>
        </p:txBody>
      </p:sp>
      <p:pic>
        <p:nvPicPr>
          <p:cNvPr id="2050" name="Picture 2" descr="E:\MyFilez\MyDocs\Tovar\Mince\00_Diff\00_diff\Plakety-medaily\Medailérsky klub\03_\01_Projekty\01_Medaila roka\2024\03_Event - vyhlasovanie\Cena_2. mies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8103" y="4753200"/>
            <a:ext cx="1765634"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5657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endParaRPr lang="sk-SK" sz="2000" dirty="0" smtClean="0">
              <a:latin typeface="Oranda BT" pitchFamily="18" charset="0"/>
            </a:endParaRPr>
          </a:p>
        </p:txBody>
      </p:sp>
      <p:pic>
        <p:nvPicPr>
          <p:cNvPr id="4098" name="Picture 2" descr="E:\MyFilez\MyDocs\Tovar\Mince\00_Diff\00_diff\Plakety-medaily\Medailérsky klub\03_\01_Projekty\01_Medaila roka\2024\03_Event - vyhlasovanie\Cena_1. mies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990600"/>
            <a:ext cx="5331147"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408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lnSpcReduction="10000"/>
          </a:bodyPr>
          <a:lstStyle/>
          <a:p>
            <a:pPr algn="ctr"/>
            <a:r>
              <a:rPr lang="en-GB" sz="2000" b="1" dirty="0" err="1" smtClean="0">
                <a:latin typeface="Oranda BT" pitchFamily="18" charset="0"/>
              </a:rPr>
              <a:t>Gréckokatolícky</a:t>
            </a:r>
            <a:r>
              <a:rPr lang="en-GB" sz="2000" b="1" dirty="0" smtClean="0">
                <a:latin typeface="Oranda BT" pitchFamily="18" charset="0"/>
              </a:rPr>
              <a:t> </a:t>
            </a:r>
            <a:r>
              <a:rPr lang="en-GB" sz="2000" b="1" dirty="0" err="1">
                <a:latin typeface="Oranda BT" pitchFamily="18" charset="0"/>
              </a:rPr>
              <a:t>biskup</a:t>
            </a:r>
            <a:r>
              <a:rPr lang="en-GB" sz="2000" b="1" dirty="0">
                <a:latin typeface="Oranda BT" pitchFamily="18" charset="0"/>
              </a:rPr>
              <a:t> Peter </a:t>
            </a:r>
            <a:r>
              <a:rPr lang="en-GB" sz="2000" b="1" dirty="0" err="1">
                <a:latin typeface="Oranda BT" pitchFamily="18" charset="0"/>
              </a:rPr>
              <a:t>Rusnák</a:t>
            </a:r>
            <a:r>
              <a:rPr lang="en-GB" sz="2000" b="1" dirty="0">
                <a:latin typeface="Oranda BT" pitchFamily="18" charset="0"/>
              </a:rPr>
              <a:t>, 75. </a:t>
            </a:r>
            <a:r>
              <a:rPr lang="en-GB" sz="2000" b="1" dirty="0" err="1">
                <a:latin typeface="Oranda BT" pitchFamily="18" charset="0"/>
              </a:rPr>
              <a:t>jubileum</a:t>
            </a:r>
            <a:r>
              <a:rPr lang="en-GB" sz="2000" dirty="0">
                <a:latin typeface="Oranda BT" pitchFamily="18" charset="0"/>
              </a:rPr>
              <a:t> (</a:t>
            </a:r>
            <a:r>
              <a:rPr lang="en-GB" sz="2000" dirty="0" err="1">
                <a:latin typeface="Oranda BT" pitchFamily="18" charset="0"/>
              </a:rPr>
              <a:t>akad</a:t>
            </a:r>
            <a:r>
              <a:rPr lang="en-GB" sz="2000" dirty="0">
                <a:latin typeface="Oranda BT" pitchFamily="18" charset="0"/>
              </a:rPr>
              <a:t>. </a:t>
            </a:r>
            <a:r>
              <a:rPr lang="en-GB" sz="2000" dirty="0" err="1">
                <a:latin typeface="Oranda BT" pitchFamily="18" charset="0"/>
              </a:rPr>
              <a:t>soch</a:t>
            </a:r>
            <a:r>
              <a:rPr lang="en-GB" sz="2000" dirty="0">
                <a:latin typeface="Oranda BT" pitchFamily="18" charset="0"/>
              </a:rPr>
              <a:t>. Michal </a:t>
            </a:r>
            <a:r>
              <a:rPr lang="en-GB" sz="2000" dirty="0" err="1">
                <a:latin typeface="Oranda BT" pitchFamily="18" charset="0"/>
              </a:rPr>
              <a:t>Gavula</a:t>
            </a:r>
            <a:r>
              <a:rPr lang="en-GB" sz="2000" dirty="0">
                <a:latin typeface="Oranda BT" pitchFamily="18" charset="0"/>
              </a:rPr>
              <a:t>)</a:t>
            </a: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r>
              <a:rPr lang="en-GB" sz="2000" dirty="0" err="1">
                <a:latin typeface="Oranda BT" pitchFamily="18" charset="0"/>
              </a:rPr>
              <a:t>Gréckokatolícky</a:t>
            </a:r>
            <a:r>
              <a:rPr lang="en-GB" sz="2000" dirty="0">
                <a:latin typeface="Oranda BT" pitchFamily="18" charset="0"/>
              </a:rPr>
              <a:t> </a:t>
            </a:r>
            <a:r>
              <a:rPr lang="en-GB" sz="2000" dirty="0" err="1">
                <a:latin typeface="Oranda BT" pitchFamily="18" charset="0"/>
              </a:rPr>
              <a:t>farský</a:t>
            </a:r>
            <a:r>
              <a:rPr lang="en-GB" sz="2000" dirty="0">
                <a:latin typeface="Oranda BT" pitchFamily="18" charset="0"/>
              </a:rPr>
              <a:t> </a:t>
            </a:r>
            <a:r>
              <a:rPr lang="en-GB" sz="2000" dirty="0" err="1">
                <a:latin typeface="Oranda BT" pitchFamily="18" charset="0"/>
              </a:rPr>
              <a:t>úrad</a:t>
            </a:r>
            <a:r>
              <a:rPr lang="en-GB" sz="2000" dirty="0">
                <a:latin typeface="Oranda BT" pitchFamily="18" charset="0"/>
              </a:rPr>
              <a:t> Bratislava</a:t>
            </a:r>
          </a:p>
          <a:p>
            <a:pPr algn="ctr"/>
            <a:r>
              <a:rPr lang="en-GB" sz="2000" dirty="0" err="1">
                <a:latin typeface="Oranda BT" pitchFamily="18" charset="0"/>
              </a:rPr>
              <a:t>Mincovňa</a:t>
            </a:r>
            <a:r>
              <a:rPr lang="en-GB" sz="2000" dirty="0">
                <a:latin typeface="Oranda BT" pitchFamily="18" charset="0"/>
              </a:rPr>
              <a:t> </a:t>
            </a:r>
            <a:r>
              <a:rPr lang="en-GB" sz="2000" dirty="0" err="1">
                <a:latin typeface="Oranda BT" pitchFamily="18" charset="0"/>
              </a:rPr>
              <a:t>Kremnica</a:t>
            </a:r>
            <a:r>
              <a:rPr lang="en-GB" sz="2000" dirty="0">
                <a:latin typeface="Oranda BT" pitchFamily="18" charset="0"/>
              </a:rPr>
              <a:t>, </a:t>
            </a:r>
            <a:r>
              <a:rPr lang="en-GB" sz="2000" dirty="0" err="1">
                <a:latin typeface="Oranda BT" pitchFamily="18" charset="0"/>
              </a:rPr>
              <a:t>š.p</a:t>
            </a:r>
            <a:r>
              <a:rPr lang="en-GB" sz="2000" dirty="0">
                <a:latin typeface="Oranda BT" pitchFamily="18" charset="0"/>
              </a:rPr>
              <a:t>.</a:t>
            </a:r>
          </a:p>
          <a:p>
            <a:pPr algn="ct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endParaRPr lang="en-GB" sz="2000" dirty="0">
              <a:latin typeface="Oranda BT" pitchFamily="18" charset="0"/>
            </a:endParaRPr>
          </a:p>
          <a:p>
            <a:pPr algn="ctr"/>
            <a:r>
              <a:rPr lang="en-GB" sz="2000" dirty="0">
                <a:latin typeface="Oranda BT" pitchFamily="18" charset="0"/>
              </a:rPr>
              <a:t>60 mm</a:t>
            </a:r>
          </a:p>
          <a:p>
            <a:pPr algn="ctr"/>
            <a:r>
              <a:rPr lang="en-GB" sz="2000" dirty="0" err="1">
                <a:latin typeface="Oranda BT" pitchFamily="18" charset="0"/>
              </a:rPr>
              <a:t>postriebrený</a:t>
            </a:r>
            <a:r>
              <a:rPr lang="en-GB" sz="2000" dirty="0">
                <a:latin typeface="Oranda BT" pitchFamily="18" charset="0"/>
              </a:rPr>
              <a:t> </a:t>
            </a:r>
            <a:r>
              <a:rPr lang="en-GB" sz="2000" dirty="0" err="1">
                <a:latin typeface="Oranda BT" pitchFamily="18" charset="0"/>
              </a:rPr>
              <a:t>tombak</a:t>
            </a:r>
            <a:r>
              <a:rPr lang="en-GB" sz="2000" dirty="0">
                <a:latin typeface="Oranda BT" pitchFamily="18" charset="0"/>
              </a:rPr>
              <a:t> MS90</a:t>
            </a:r>
            <a:endParaRPr lang="sk-SK" sz="2000" dirty="0" smtClean="0">
              <a:latin typeface="Oranda BT" pitchFamily="18" charset="0"/>
            </a:endParaRPr>
          </a:p>
        </p:txBody>
      </p:sp>
      <p:pic>
        <p:nvPicPr>
          <p:cNvPr id="194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39708" y="1468903"/>
            <a:ext cx="5864582" cy="2916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307801" y="262200"/>
            <a:ext cx="4312199" cy="57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k-SK" sz="2400" b="1" u="sng" dirty="0" smtClean="0">
                <a:solidFill>
                  <a:srgbClr val="736239"/>
                </a:solidFill>
                <a:latin typeface="Minion Pro" pitchFamily="18" charset="0"/>
              </a:rPr>
              <a:t>Medaila roka 2024 – 1. miesto</a:t>
            </a:r>
            <a:endParaRPr lang="en-GB" sz="2400" dirty="0">
              <a:solidFill>
                <a:srgbClr val="736239"/>
              </a:solidFill>
              <a:latin typeface="Minion Pro" pitchFamily="18" charset="0"/>
            </a:endParaRPr>
          </a:p>
        </p:txBody>
      </p:sp>
      <p:pic>
        <p:nvPicPr>
          <p:cNvPr id="3074" name="Picture 2" descr="E:\MyFilez\MyDocs\Tovar\Mince\00_Diff\00_diff\Plakety-medaily\Medailérsky klub\03_\01_Projekty\01_Medaila roka\2024\03_Event - vyhlasovanie\Cena_1. mies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6741" y="4384903"/>
            <a:ext cx="2132459"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194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lnSpcReduction="10000"/>
          </a:bodyPr>
          <a:lstStyle/>
          <a:p>
            <a:r>
              <a:rPr lang="sk-SK" sz="2000" b="1" u="sng" dirty="0" smtClean="0">
                <a:latin typeface="Oranda BT" pitchFamily="18" charset="0"/>
              </a:rPr>
              <a:t>Víťazi hlasovania v ankete</a:t>
            </a:r>
            <a:endParaRPr lang="sk-SK" sz="2000" u="sng" dirty="0" smtClean="0">
              <a:latin typeface="Oranda BT" pitchFamily="18" charset="0"/>
            </a:endParaRPr>
          </a:p>
          <a:p>
            <a:endParaRPr lang="sk-SK" sz="2000" dirty="0" smtClean="0">
              <a:latin typeface="Oranda BT" pitchFamily="18" charset="0"/>
            </a:endParaRPr>
          </a:p>
          <a:p>
            <a:pPr marL="261938" indent="-261938"/>
            <a:r>
              <a:rPr lang="sk-SK" sz="2000" dirty="0" smtClean="0">
                <a:latin typeface="Oranda BT" pitchFamily="18" charset="0"/>
              </a:rPr>
              <a:t>1. </a:t>
            </a:r>
            <a:r>
              <a:rPr lang="sk-SK" sz="2000" b="1" u="wavyDbl" dirty="0" smtClean="0">
                <a:effectLst>
                  <a:outerShdw blurRad="38100" dist="38100" dir="2700000" algn="tl">
                    <a:srgbClr val="000000">
                      <a:alpha val="43137"/>
                    </a:srgbClr>
                  </a:outerShdw>
                </a:effectLst>
                <a:latin typeface="Oranda BT" pitchFamily="18" charset="0"/>
              </a:rPr>
              <a:t>Gréckokatolícky </a:t>
            </a:r>
            <a:r>
              <a:rPr lang="sk-SK" sz="2000" b="1" u="wavyDbl" dirty="0">
                <a:effectLst>
                  <a:outerShdw blurRad="38100" dist="38100" dir="2700000" algn="tl">
                    <a:srgbClr val="000000">
                      <a:alpha val="43137"/>
                    </a:srgbClr>
                  </a:outerShdw>
                </a:effectLst>
                <a:latin typeface="Oranda BT" pitchFamily="18" charset="0"/>
              </a:rPr>
              <a:t>biskup Peter Rusnák, 75. jubileum</a:t>
            </a:r>
            <a:r>
              <a:rPr lang="sk-SK" sz="2000" b="1" dirty="0">
                <a:effectLst>
                  <a:outerShdw blurRad="38100" dist="38100" dir="2700000" algn="tl">
                    <a:srgbClr val="000000">
                      <a:alpha val="43137"/>
                    </a:srgbClr>
                  </a:outerShdw>
                </a:effectLst>
                <a:latin typeface="Oranda BT" pitchFamily="18" charset="0"/>
              </a:rPr>
              <a:t> </a:t>
            </a:r>
            <a:r>
              <a:rPr lang="sk-SK" sz="2000" b="1" dirty="0" smtClean="0">
                <a:effectLst>
                  <a:outerShdw blurRad="38100" dist="38100" dir="2700000" algn="tl">
                    <a:srgbClr val="000000">
                      <a:alpha val="43137"/>
                    </a:srgbClr>
                  </a:outerShdw>
                </a:effectLst>
                <a:latin typeface="Oranda BT" pitchFamily="18" charset="0"/>
              </a:rPr>
              <a:t/>
            </a:r>
            <a:br>
              <a:rPr lang="sk-SK" sz="2000" b="1" dirty="0" smtClean="0">
                <a:effectLst>
                  <a:outerShdw blurRad="38100" dist="38100" dir="2700000" algn="tl">
                    <a:srgbClr val="000000">
                      <a:alpha val="43137"/>
                    </a:srgbClr>
                  </a:outerShdw>
                </a:effectLst>
                <a:latin typeface="Oranda BT" pitchFamily="18" charset="0"/>
              </a:rPr>
            </a:br>
            <a:r>
              <a:rPr lang="sk-SK" sz="2000" i="1" dirty="0" smtClean="0">
                <a:effectLst>
                  <a:outerShdw blurRad="38100" dist="38100" dir="2700000" algn="tl">
                    <a:srgbClr val="000000">
                      <a:alpha val="43137"/>
                    </a:srgbClr>
                  </a:outerShdw>
                </a:effectLst>
                <a:latin typeface="Oranda BT" pitchFamily="18" charset="0"/>
              </a:rPr>
              <a:t>(</a:t>
            </a:r>
            <a:r>
              <a:rPr lang="sk-SK" sz="2000" i="1" dirty="0">
                <a:effectLst>
                  <a:outerShdw blurRad="38100" dist="38100" dir="2700000" algn="tl">
                    <a:srgbClr val="000000">
                      <a:alpha val="43137"/>
                    </a:srgbClr>
                  </a:outerShdw>
                </a:effectLst>
                <a:latin typeface="Oranda BT" pitchFamily="18" charset="0"/>
              </a:rPr>
              <a:t>akad. </a:t>
            </a:r>
            <a:r>
              <a:rPr lang="sk-SK" sz="2000" i="1" dirty="0" err="1">
                <a:effectLst>
                  <a:outerShdw blurRad="38100" dist="38100" dir="2700000" algn="tl">
                    <a:srgbClr val="000000">
                      <a:alpha val="43137"/>
                    </a:srgbClr>
                  </a:outerShdw>
                </a:effectLst>
                <a:latin typeface="Oranda BT" pitchFamily="18" charset="0"/>
              </a:rPr>
              <a:t>soch</a:t>
            </a:r>
            <a:r>
              <a:rPr lang="sk-SK" sz="2000" i="1" dirty="0">
                <a:effectLst>
                  <a:outerShdw blurRad="38100" dist="38100" dir="2700000" algn="tl">
                    <a:srgbClr val="000000">
                      <a:alpha val="43137"/>
                    </a:srgbClr>
                  </a:outerShdw>
                </a:effectLst>
                <a:latin typeface="Oranda BT" pitchFamily="18" charset="0"/>
              </a:rPr>
              <a:t>. Michal </a:t>
            </a:r>
            <a:r>
              <a:rPr lang="sk-SK" sz="2000" i="1" dirty="0" err="1">
                <a:effectLst>
                  <a:outerShdw blurRad="38100" dist="38100" dir="2700000" algn="tl">
                    <a:srgbClr val="000000">
                      <a:alpha val="43137"/>
                    </a:srgbClr>
                  </a:outerShdw>
                </a:effectLst>
                <a:latin typeface="Oranda BT" pitchFamily="18" charset="0"/>
              </a:rPr>
              <a:t>Gavula</a:t>
            </a:r>
            <a:r>
              <a:rPr lang="sk-SK" sz="2000" i="1" dirty="0" smtClean="0">
                <a:effectLst>
                  <a:outerShdw blurRad="38100" dist="38100" dir="2700000" algn="tl">
                    <a:srgbClr val="000000">
                      <a:alpha val="43137"/>
                    </a:srgbClr>
                  </a:outerShdw>
                </a:effectLst>
                <a:latin typeface="Oranda BT" pitchFamily="18" charset="0"/>
              </a:rPr>
              <a:t>)</a:t>
            </a:r>
            <a:r>
              <a:rPr lang="sk-SK" sz="2000" dirty="0" smtClean="0">
                <a:effectLst>
                  <a:outerShdw blurRad="38100" dist="38100" dir="2700000" algn="tl">
                    <a:srgbClr val="000000">
                      <a:alpha val="43137"/>
                    </a:srgbClr>
                  </a:outerShdw>
                </a:effectLst>
                <a:latin typeface="Oranda BT" pitchFamily="18" charset="0"/>
              </a:rPr>
              <a:t> </a:t>
            </a:r>
            <a:r>
              <a:rPr lang="sk-SK" sz="2000" dirty="0" smtClean="0">
                <a:latin typeface="Oranda BT" pitchFamily="18" charset="0"/>
              </a:rPr>
              <a:t>– 316 hlasov</a:t>
            </a:r>
          </a:p>
          <a:p>
            <a:endParaRPr lang="sk-SK" sz="2000" dirty="0" smtClean="0">
              <a:latin typeface="Oranda BT" pitchFamily="18" charset="0"/>
            </a:endParaRPr>
          </a:p>
          <a:p>
            <a:pPr marL="276225" indent="-276225"/>
            <a:r>
              <a:rPr lang="sk-SK" sz="2000" dirty="0" smtClean="0">
                <a:latin typeface="Oranda BT" pitchFamily="18" charset="0"/>
              </a:rPr>
              <a:t>2</a:t>
            </a:r>
            <a:r>
              <a:rPr lang="sk-SK" sz="2000" dirty="0" smtClean="0">
                <a:effectLst>
                  <a:outerShdw blurRad="38100" dist="38100" dir="2700000" algn="tl">
                    <a:srgbClr val="000000">
                      <a:alpha val="43137"/>
                    </a:srgbClr>
                  </a:outerShdw>
                </a:effectLst>
                <a:latin typeface="Oranda BT" pitchFamily="18" charset="0"/>
              </a:rPr>
              <a:t>. </a:t>
            </a:r>
            <a:r>
              <a:rPr lang="sk-SK" sz="2000" b="1" u="wavyDbl" dirty="0">
                <a:effectLst>
                  <a:outerShdw blurRad="38100" dist="38100" dir="2700000" algn="tl">
                    <a:srgbClr val="000000">
                      <a:alpha val="43137"/>
                    </a:srgbClr>
                  </a:outerShdw>
                </a:effectLst>
                <a:latin typeface="Oranda BT" pitchFamily="18" charset="0"/>
              </a:rPr>
              <a:t>Stavebná fakulta Slovenskej technickej univerzity v Bratislave</a:t>
            </a:r>
            <a:r>
              <a:rPr lang="sk-SK" sz="2000" dirty="0">
                <a:effectLst>
                  <a:outerShdw blurRad="38100" dist="38100" dir="2700000" algn="tl">
                    <a:srgbClr val="000000">
                      <a:alpha val="43137"/>
                    </a:srgbClr>
                  </a:outerShdw>
                </a:effectLst>
                <a:latin typeface="Oranda BT" pitchFamily="18" charset="0"/>
              </a:rPr>
              <a:t> </a:t>
            </a:r>
            <a:r>
              <a:rPr lang="sk-SK" sz="2000" dirty="0" smtClean="0">
                <a:effectLst>
                  <a:outerShdw blurRad="38100" dist="38100" dir="2700000" algn="tl">
                    <a:srgbClr val="000000">
                      <a:alpha val="43137"/>
                    </a:srgbClr>
                  </a:outerShdw>
                </a:effectLst>
                <a:latin typeface="Oranda BT" pitchFamily="18" charset="0"/>
              </a:rPr>
              <a:t/>
            </a:r>
            <a:br>
              <a:rPr lang="sk-SK" sz="2000" dirty="0" smtClean="0">
                <a:effectLst>
                  <a:outerShdw blurRad="38100" dist="38100" dir="2700000" algn="tl">
                    <a:srgbClr val="000000">
                      <a:alpha val="43137"/>
                    </a:srgbClr>
                  </a:outerShdw>
                </a:effectLst>
                <a:latin typeface="Oranda BT" pitchFamily="18" charset="0"/>
              </a:rPr>
            </a:br>
            <a:r>
              <a:rPr lang="sk-SK" sz="2000" i="1" dirty="0" smtClean="0">
                <a:effectLst>
                  <a:outerShdw blurRad="38100" dist="38100" dir="2700000" algn="tl">
                    <a:srgbClr val="000000">
                      <a:alpha val="43137"/>
                    </a:srgbClr>
                  </a:outerShdw>
                </a:effectLst>
                <a:latin typeface="Oranda BT" pitchFamily="18" charset="0"/>
              </a:rPr>
              <a:t>(</a:t>
            </a:r>
            <a:r>
              <a:rPr lang="sk-SK" sz="2000" i="1" dirty="0">
                <a:effectLst>
                  <a:outerShdw blurRad="38100" dist="38100" dir="2700000" algn="tl">
                    <a:srgbClr val="000000">
                      <a:alpha val="43137"/>
                    </a:srgbClr>
                  </a:outerShdw>
                </a:effectLst>
                <a:latin typeface="Oranda BT" pitchFamily="18" charset="0"/>
              </a:rPr>
              <a:t>doc. akad. sochár Milan Lukáč</a:t>
            </a:r>
            <a:r>
              <a:rPr lang="sk-SK" sz="2000" i="1" dirty="0" smtClean="0">
                <a:effectLst>
                  <a:outerShdw blurRad="38100" dist="38100" dir="2700000" algn="tl">
                    <a:srgbClr val="000000">
                      <a:alpha val="43137"/>
                    </a:srgbClr>
                  </a:outerShdw>
                </a:effectLst>
                <a:latin typeface="Oranda BT" pitchFamily="18" charset="0"/>
              </a:rPr>
              <a:t>) </a:t>
            </a:r>
            <a:r>
              <a:rPr lang="sk-SK" sz="2000" dirty="0" smtClean="0">
                <a:latin typeface="Oranda BT" pitchFamily="18" charset="0"/>
              </a:rPr>
              <a:t>– 112 hlasov</a:t>
            </a:r>
          </a:p>
          <a:p>
            <a:endParaRPr lang="sk-SK" sz="2000" dirty="0" smtClean="0">
              <a:latin typeface="Oranda BT" pitchFamily="18" charset="0"/>
            </a:endParaRPr>
          </a:p>
          <a:p>
            <a:pPr marL="261938" indent="-261938"/>
            <a:r>
              <a:rPr lang="sk-SK" sz="2000" dirty="0" smtClean="0">
                <a:latin typeface="Oranda BT" pitchFamily="18" charset="0"/>
              </a:rPr>
              <a:t>3. </a:t>
            </a:r>
            <a:r>
              <a:rPr lang="sk-SK" sz="2000" b="1" u="sng" dirty="0">
                <a:effectLst>
                  <a:outerShdw blurRad="38100" dist="38100" dir="2700000" algn="tl">
                    <a:srgbClr val="000000">
                      <a:alpha val="43137"/>
                    </a:srgbClr>
                  </a:outerShdw>
                </a:effectLst>
                <a:latin typeface="Oranda BT" pitchFamily="18" charset="0"/>
              </a:rPr>
              <a:t>Veľká pečať Mateja Korvína</a:t>
            </a:r>
            <a:r>
              <a:rPr lang="sk-SK" sz="2000" b="1" dirty="0">
                <a:effectLst>
                  <a:outerShdw blurRad="38100" dist="38100" dir="2700000" algn="tl">
                    <a:srgbClr val="000000">
                      <a:alpha val="43137"/>
                    </a:srgbClr>
                  </a:outerShdw>
                </a:effectLst>
                <a:latin typeface="Oranda BT" pitchFamily="18" charset="0"/>
              </a:rPr>
              <a:t> </a:t>
            </a:r>
            <a:r>
              <a:rPr lang="sk-SK" sz="2000" b="1" dirty="0" smtClean="0">
                <a:effectLst>
                  <a:outerShdw blurRad="38100" dist="38100" dir="2700000" algn="tl">
                    <a:srgbClr val="000000">
                      <a:alpha val="43137"/>
                    </a:srgbClr>
                  </a:outerShdw>
                </a:effectLst>
                <a:latin typeface="Oranda BT" pitchFamily="18" charset="0"/>
              </a:rPr>
              <a:t/>
            </a:r>
            <a:br>
              <a:rPr lang="sk-SK" sz="2000" b="1" dirty="0" smtClean="0">
                <a:effectLst>
                  <a:outerShdw blurRad="38100" dist="38100" dir="2700000" algn="tl">
                    <a:srgbClr val="000000">
                      <a:alpha val="43137"/>
                    </a:srgbClr>
                  </a:outerShdw>
                </a:effectLst>
                <a:latin typeface="Oranda BT" pitchFamily="18" charset="0"/>
              </a:rPr>
            </a:br>
            <a:r>
              <a:rPr lang="sk-SK" sz="2000" i="1" dirty="0" smtClean="0">
                <a:effectLst>
                  <a:outerShdw blurRad="38100" dist="38100" dir="2700000" algn="tl">
                    <a:srgbClr val="000000">
                      <a:alpha val="43137"/>
                    </a:srgbClr>
                  </a:outerShdw>
                </a:effectLst>
                <a:latin typeface="Oranda BT" pitchFamily="18" charset="0"/>
              </a:rPr>
              <a:t>(</a:t>
            </a:r>
            <a:r>
              <a:rPr lang="sk-SK" sz="2000" i="1" dirty="0">
                <a:effectLst>
                  <a:outerShdw blurRad="38100" dist="38100" dir="2700000" algn="tl">
                    <a:srgbClr val="000000">
                      <a:alpha val="43137"/>
                    </a:srgbClr>
                  </a:outerShdw>
                </a:effectLst>
                <a:latin typeface="Oranda BT" pitchFamily="18" charset="0"/>
              </a:rPr>
              <a:t>Drahomír </a:t>
            </a:r>
            <a:r>
              <a:rPr lang="sk-SK" sz="2000" i="1" dirty="0" err="1">
                <a:effectLst>
                  <a:outerShdw blurRad="38100" dist="38100" dir="2700000" algn="tl">
                    <a:srgbClr val="000000">
                      <a:alpha val="43137"/>
                    </a:srgbClr>
                  </a:outerShdw>
                </a:effectLst>
                <a:latin typeface="Oranda BT" pitchFamily="18" charset="0"/>
              </a:rPr>
              <a:t>Zobek</a:t>
            </a:r>
            <a:r>
              <a:rPr lang="sk-SK" sz="2000" i="1" dirty="0">
                <a:effectLst>
                  <a:outerShdw blurRad="38100" dist="38100" dir="2700000" algn="tl">
                    <a:srgbClr val="000000">
                      <a:alpha val="43137"/>
                    </a:srgbClr>
                  </a:outerShdw>
                </a:effectLst>
                <a:latin typeface="Oranda BT" pitchFamily="18" charset="0"/>
              </a:rPr>
              <a:t> / Mgr. art. Roman </a:t>
            </a:r>
            <a:r>
              <a:rPr lang="sk-SK" sz="2000" i="1" dirty="0" err="1">
                <a:effectLst>
                  <a:outerShdw blurRad="38100" dist="38100" dir="2700000" algn="tl">
                    <a:srgbClr val="000000">
                      <a:alpha val="43137"/>
                    </a:srgbClr>
                  </a:outerShdw>
                </a:effectLst>
                <a:latin typeface="Oranda BT" pitchFamily="18" charset="0"/>
              </a:rPr>
              <a:t>Lugár</a:t>
            </a:r>
            <a:r>
              <a:rPr lang="sk-SK" sz="2000" i="1" dirty="0" smtClean="0">
                <a:effectLst>
                  <a:outerShdw blurRad="38100" dist="38100" dir="2700000" algn="tl">
                    <a:srgbClr val="000000">
                      <a:alpha val="43137"/>
                    </a:srgbClr>
                  </a:outerShdw>
                </a:effectLst>
                <a:latin typeface="Oranda BT" pitchFamily="18" charset="0"/>
              </a:rPr>
              <a:t>)</a:t>
            </a:r>
            <a:r>
              <a:rPr lang="sk-SK" sz="2000" dirty="0" smtClean="0">
                <a:effectLst>
                  <a:outerShdw blurRad="38100" dist="38100" dir="2700000" algn="tl">
                    <a:srgbClr val="000000">
                      <a:alpha val="43137"/>
                    </a:srgbClr>
                  </a:outerShdw>
                </a:effectLst>
                <a:latin typeface="Oranda BT" pitchFamily="18" charset="0"/>
              </a:rPr>
              <a:t> </a:t>
            </a:r>
            <a:r>
              <a:rPr lang="sk-SK" sz="2000" dirty="0">
                <a:effectLst>
                  <a:outerShdw blurRad="38100" dist="38100" dir="2700000" algn="tl">
                    <a:srgbClr val="000000">
                      <a:alpha val="43137"/>
                    </a:srgbClr>
                  </a:outerShdw>
                </a:effectLst>
                <a:latin typeface="Oranda BT" pitchFamily="18" charset="0"/>
              </a:rPr>
              <a:t>– </a:t>
            </a:r>
            <a:r>
              <a:rPr lang="sk-SK" sz="2000" dirty="0" smtClean="0">
                <a:effectLst>
                  <a:outerShdw blurRad="38100" dist="38100" dir="2700000" algn="tl">
                    <a:srgbClr val="000000">
                      <a:alpha val="43137"/>
                    </a:srgbClr>
                  </a:outerShdw>
                </a:effectLst>
                <a:latin typeface="Oranda BT" pitchFamily="18" charset="0"/>
              </a:rPr>
              <a:t>99 hlasov</a:t>
            </a:r>
            <a:endParaRPr lang="sk-SK" sz="2000" dirty="0">
              <a:effectLst>
                <a:outerShdw blurRad="38100" dist="38100" dir="2700000" algn="tl">
                  <a:srgbClr val="000000">
                    <a:alpha val="43137"/>
                  </a:srgbClr>
                </a:outerShdw>
              </a:effectLst>
              <a:latin typeface="Oranda BT" pitchFamily="18" charset="0"/>
            </a:endParaRPr>
          </a:p>
          <a:p>
            <a:endParaRPr lang="sk-SK" sz="2000" dirty="0" smtClean="0">
              <a:latin typeface="Oranda BT" pitchFamily="18" charset="0"/>
            </a:endParaRPr>
          </a:p>
          <a:p>
            <a:endParaRPr lang="sk-SK" sz="2000" b="1" dirty="0" smtClean="0">
              <a:latin typeface="Oranda BT" pitchFamily="18" charset="0"/>
            </a:endParaRPr>
          </a:p>
          <a:p>
            <a:pPr marL="276225" indent="-276225"/>
            <a:r>
              <a:rPr lang="sk-SK" sz="2000" dirty="0" smtClean="0">
                <a:latin typeface="Oranda BT" pitchFamily="18" charset="0"/>
              </a:rPr>
              <a:t>4. </a:t>
            </a:r>
            <a:r>
              <a:rPr lang="sk-SK" sz="2000" b="1" u="sng" dirty="0" smtClean="0">
                <a:latin typeface="Oranda BT" pitchFamily="18" charset="0"/>
              </a:rPr>
              <a:t>Pamätná </a:t>
            </a:r>
            <a:r>
              <a:rPr lang="sk-SK" sz="2000" b="1" u="sng" dirty="0">
                <a:latin typeface="Oranda BT" pitchFamily="18" charset="0"/>
              </a:rPr>
              <a:t>medaila k 50. výročiu založenia Numizmatickej spoločnosti pri SAV pobočka Považská Bystrica </a:t>
            </a:r>
            <a:r>
              <a:rPr lang="sk-SK" sz="2000" u="sng" dirty="0">
                <a:latin typeface="Oranda BT" pitchFamily="18" charset="0"/>
              </a:rPr>
              <a:t>– Vojtech </a:t>
            </a:r>
            <a:r>
              <a:rPr lang="sk-SK" sz="2000" u="sng" dirty="0" err="1">
                <a:latin typeface="Oranda BT" pitchFamily="18" charset="0"/>
              </a:rPr>
              <a:t>Ihriský</a:t>
            </a:r>
            <a:r>
              <a:rPr lang="sk-SK" sz="2000" u="sng" dirty="0">
                <a:latin typeface="Oranda BT" pitchFamily="18" charset="0"/>
              </a:rPr>
              <a:t>, Pamätník Milana Rastislava Štefánika v Považskej Bystrici / Pamätník padlým v boji proti fašizmu</a:t>
            </a:r>
            <a:r>
              <a:rPr lang="sk-SK" sz="2000" dirty="0">
                <a:latin typeface="Oranda BT" pitchFamily="18" charset="0"/>
              </a:rPr>
              <a:t> </a:t>
            </a:r>
            <a:r>
              <a:rPr lang="sk-SK" sz="2000" dirty="0" smtClean="0">
                <a:latin typeface="Oranda BT" pitchFamily="18" charset="0"/>
              </a:rPr>
              <a:t/>
            </a:r>
            <a:br>
              <a:rPr lang="sk-SK" sz="2000" dirty="0" smtClean="0">
                <a:latin typeface="Oranda BT" pitchFamily="18" charset="0"/>
              </a:rPr>
            </a:br>
            <a:r>
              <a:rPr lang="sk-SK" sz="2000" i="1" dirty="0" smtClean="0">
                <a:latin typeface="Oranda BT" pitchFamily="18" charset="0"/>
              </a:rPr>
              <a:t>(</a:t>
            </a:r>
            <a:r>
              <a:rPr lang="sk-SK" sz="2000" i="1" dirty="0">
                <a:latin typeface="Oranda BT" pitchFamily="18" charset="0"/>
              </a:rPr>
              <a:t>Mgr. Mário Slezák</a:t>
            </a:r>
            <a:r>
              <a:rPr lang="sk-SK" sz="2000" i="1" dirty="0" smtClean="0">
                <a:latin typeface="Oranda BT" pitchFamily="18" charset="0"/>
              </a:rPr>
              <a:t>) </a:t>
            </a:r>
            <a:r>
              <a:rPr lang="sk-SK" sz="2000" dirty="0" smtClean="0">
                <a:latin typeface="Oranda BT" pitchFamily="18" charset="0"/>
              </a:rPr>
              <a:t>– 76 hlasov</a:t>
            </a:r>
          </a:p>
          <a:p>
            <a:pPr marL="276225" indent="-276225"/>
            <a:r>
              <a:rPr lang="sk-SK" sz="2000" dirty="0" smtClean="0">
                <a:latin typeface="Oranda BT" pitchFamily="18" charset="0"/>
              </a:rPr>
              <a:t>5. </a:t>
            </a:r>
            <a:r>
              <a:rPr lang="sk-SK" sz="2000" b="1" u="sng" dirty="0" smtClean="0">
                <a:latin typeface="Oranda BT" pitchFamily="18" charset="0"/>
              </a:rPr>
              <a:t>Sklabiňa</a:t>
            </a:r>
            <a:r>
              <a:rPr lang="sk-SK" sz="2000" b="1" u="sng" dirty="0">
                <a:latin typeface="Oranda BT" pitchFamily="18" charset="0"/>
              </a:rPr>
              <a:t>, Vyhlásenie obnovenia Čs. republiky / SNP v Turci, 80. výročie ozbrojeného povstania</a:t>
            </a:r>
            <a:r>
              <a:rPr lang="sk-SK" sz="2000" i="1" dirty="0">
                <a:latin typeface="Oranda BT" pitchFamily="18" charset="0"/>
              </a:rPr>
              <a:t> (Štefan Novotný</a:t>
            </a:r>
            <a:r>
              <a:rPr lang="sk-SK" sz="2000" i="1" dirty="0" smtClean="0">
                <a:latin typeface="Oranda BT" pitchFamily="18" charset="0"/>
              </a:rPr>
              <a:t>)</a:t>
            </a:r>
            <a:r>
              <a:rPr lang="sk-SK" sz="2000" dirty="0" smtClean="0">
                <a:latin typeface="Oranda BT" pitchFamily="18" charset="0"/>
              </a:rPr>
              <a:t> – 75 hlasov</a:t>
            </a:r>
          </a:p>
          <a:p>
            <a:r>
              <a:rPr lang="sk-SK" sz="2000" dirty="0" smtClean="0">
                <a:latin typeface="Oranda BT" pitchFamily="18" charset="0"/>
              </a:rPr>
              <a:t>6. </a:t>
            </a:r>
            <a:r>
              <a:rPr lang="sk-SK" sz="2000" b="1" u="sng" dirty="0" smtClean="0">
                <a:latin typeface="Oranda BT" pitchFamily="18" charset="0"/>
              </a:rPr>
              <a:t>Martin </a:t>
            </a:r>
            <a:r>
              <a:rPr lang="sk-SK" sz="2000" b="1" u="sng" dirty="0">
                <a:latin typeface="Oranda BT" pitchFamily="18" charset="0"/>
              </a:rPr>
              <a:t>Benka – Velikáni Slovenského maliarstva</a:t>
            </a:r>
            <a:r>
              <a:rPr lang="sk-SK" sz="2000" i="1" dirty="0">
                <a:latin typeface="Oranda BT" pitchFamily="18" charset="0"/>
              </a:rPr>
              <a:t> (Branislav </a:t>
            </a:r>
            <a:r>
              <a:rPr lang="sk-SK" sz="2000" i="1" dirty="0" err="1">
                <a:latin typeface="Oranda BT" pitchFamily="18" charset="0"/>
              </a:rPr>
              <a:t>Ronai</a:t>
            </a:r>
            <a:r>
              <a:rPr lang="sk-SK" sz="2000" i="1" dirty="0" smtClean="0">
                <a:latin typeface="Oranda BT" pitchFamily="18" charset="0"/>
              </a:rPr>
              <a:t>)  </a:t>
            </a:r>
            <a:r>
              <a:rPr lang="sk-SK" sz="2000" dirty="0" smtClean="0">
                <a:latin typeface="Oranda BT" pitchFamily="18" charset="0"/>
              </a:rPr>
              <a:t>– 69 hlasov</a:t>
            </a:r>
          </a:p>
        </p:txBody>
      </p:sp>
      <p:cxnSp>
        <p:nvCxnSpPr>
          <p:cNvPr id="6" name="Straight Connector 5"/>
          <p:cNvCxnSpPr/>
          <p:nvPr/>
        </p:nvCxnSpPr>
        <p:spPr>
          <a:xfrm>
            <a:off x="306600" y="4114800"/>
            <a:ext cx="8153400" cy="0"/>
          </a:xfrm>
          <a:prstGeom prst="line">
            <a:avLst/>
          </a:prstGeom>
          <a:ln w="15875">
            <a:solidFill>
              <a:srgbClr val="736239"/>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824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347074"/>
          </a:xfrm>
          <a:prstGeom prst="rect">
            <a:avLst/>
          </a:prstGeom>
        </p:spPr>
        <p:txBody>
          <a:bodyPr wrap="square">
            <a:normAutofit/>
          </a:bodyPr>
          <a:lstStyle/>
          <a:p>
            <a:r>
              <a:rPr lang="sk-SK" sz="2000" b="1" u="sng" dirty="0" smtClean="0">
                <a:latin typeface="Oranda BT" pitchFamily="18" charset="0"/>
              </a:rPr>
              <a:t>Medailérsky klub</a:t>
            </a:r>
            <a:r>
              <a:rPr lang="sk-SK" sz="2000" dirty="0" smtClean="0">
                <a:latin typeface="Oranda BT" pitchFamily="18" charset="0"/>
              </a:rPr>
              <a:t/>
            </a:r>
            <a:br>
              <a:rPr lang="sk-SK" sz="2000" dirty="0" smtClean="0">
                <a:latin typeface="Oranda BT" pitchFamily="18" charset="0"/>
              </a:rPr>
            </a:br>
            <a:r>
              <a:rPr lang="sk-SK" sz="2000" dirty="0" smtClean="0">
                <a:latin typeface="Oranda BT" pitchFamily="18" charset="0"/>
              </a:rPr>
              <a:t>Občianske združenie so zameraním na medaily a medailérstvo. </a:t>
            </a:r>
          </a:p>
          <a:p>
            <a:r>
              <a:rPr lang="sk-SK" sz="2000" dirty="0" smtClean="0">
                <a:latin typeface="Oranda BT" pitchFamily="18" charset="0"/>
              </a:rPr>
              <a:t>Medailérsky klub bol založený v roku 1980 pri Slovenskej numizmatickej spoločnosti Bratislava a obnovený v roku 2022 ako samostatný subjekt.</a:t>
            </a:r>
          </a:p>
          <a:p>
            <a:endParaRPr lang="sk-SK" sz="2000" dirty="0" smtClean="0">
              <a:latin typeface="Oranda BT" pitchFamily="18" charset="0"/>
            </a:endParaRPr>
          </a:p>
          <a:p>
            <a:r>
              <a:rPr lang="sk-SK" sz="2000" u="sng" dirty="0" smtClean="0">
                <a:latin typeface="Oranda BT" pitchFamily="18" charset="0"/>
              </a:rPr>
              <a:t>Ciele:</a:t>
            </a:r>
            <a:br>
              <a:rPr lang="sk-SK" sz="2000" u="sng" dirty="0" smtClean="0">
                <a:latin typeface="Oranda BT" pitchFamily="18" charset="0"/>
              </a:rPr>
            </a:br>
            <a:r>
              <a:rPr lang="sk-SK" sz="2000" dirty="0" smtClean="0">
                <a:latin typeface="Oranda BT" pitchFamily="18" charset="0"/>
              </a:rPr>
              <a:t>- vydávanie a rozširovanie medailérskych umeleckých diel, </a:t>
            </a:r>
            <a:br>
              <a:rPr lang="sk-SK" sz="2000" dirty="0" smtClean="0">
                <a:latin typeface="Oranda BT" pitchFamily="18" charset="0"/>
              </a:rPr>
            </a:br>
            <a:r>
              <a:rPr lang="sk-SK" sz="2000" dirty="0" smtClean="0">
                <a:latin typeface="Oranda BT" pitchFamily="18" charset="0"/>
              </a:rPr>
              <a:t>- propagácia a šírenie dobrého mena slovenského medailérstva, medailérskej tvorby a medailérskej výroby, </a:t>
            </a:r>
            <a:br>
              <a:rPr lang="sk-SK" sz="2000" dirty="0" smtClean="0">
                <a:latin typeface="Oranda BT" pitchFamily="18" charset="0"/>
              </a:rPr>
            </a:br>
            <a:r>
              <a:rPr lang="sk-SK" sz="2000" dirty="0" smtClean="0">
                <a:latin typeface="Oranda BT" pitchFamily="18" charset="0"/>
              </a:rPr>
              <a:t>- udržiavanie medailérskej tradície a kultúrno-umeleckých hodnôt s tým spojených,</a:t>
            </a:r>
            <a:br>
              <a:rPr lang="sk-SK" sz="2000" dirty="0" smtClean="0">
                <a:latin typeface="Oranda BT" pitchFamily="18" charset="0"/>
              </a:rPr>
            </a:br>
            <a:r>
              <a:rPr lang="sk-SK" sz="2000" dirty="0" smtClean="0">
                <a:latin typeface="Oranda BT" pitchFamily="18" charset="0"/>
              </a:rPr>
              <a:t>- podporovanie a podnecovanie voľnej medailérskej tvorby</a:t>
            </a:r>
          </a:p>
          <a:p>
            <a:endParaRPr lang="sk-SK" sz="2000" dirty="0" smtClean="0">
              <a:latin typeface="Oranda BT" pitchFamily="18" charset="0"/>
            </a:endParaRPr>
          </a:p>
          <a:p>
            <a:r>
              <a:rPr lang="sk-SK" sz="2000" u="sng" dirty="0" smtClean="0">
                <a:latin typeface="Oranda BT" pitchFamily="18" charset="0"/>
              </a:rPr>
              <a:t>Aktivity</a:t>
            </a:r>
            <a:r>
              <a:rPr lang="sk-SK" sz="2000" dirty="0" smtClean="0">
                <a:latin typeface="Oranda BT" pitchFamily="18" charset="0"/>
              </a:rPr>
              <a:t>:</a:t>
            </a:r>
          </a:p>
          <a:p>
            <a:pPr marL="342900" indent="-342900">
              <a:buFontTx/>
              <a:buChar char="-"/>
            </a:pPr>
            <a:r>
              <a:rPr lang="sk-SK" sz="2000" u="sng" dirty="0" smtClean="0">
                <a:latin typeface="Oranda BT" pitchFamily="18" charset="0"/>
              </a:rPr>
              <a:t>vydávanie medailí</a:t>
            </a:r>
            <a:r>
              <a:rPr lang="sk-SK" sz="2000" dirty="0" smtClean="0">
                <a:latin typeface="Oranda BT" pitchFamily="18" charset="0"/>
              </a:rPr>
              <a:t>: vlastné </a:t>
            </a:r>
            <a:r>
              <a:rPr lang="sk-SK" sz="2000" dirty="0">
                <a:latin typeface="Oranda BT" pitchFamily="18" charset="0"/>
              </a:rPr>
              <a:t>zberateľské </a:t>
            </a:r>
            <a:r>
              <a:rPr lang="sk-SK" sz="2000" dirty="0" smtClean="0">
                <a:latin typeface="Oranda BT" pitchFamily="18" charset="0"/>
              </a:rPr>
              <a:t>medaily/zákazkové</a:t>
            </a:r>
          </a:p>
          <a:p>
            <a:pPr marL="342900" indent="-342900">
              <a:buFontTx/>
              <a:buChar char="-"/>
            </a:pPr>
            <a:r>
              <a:rPr lang="sk-SK" sz="2000" u="sng" dirty="0" smtClean="0">
                <a:latin typeface="Oranda BT" pitchFamily="18" charset="0"/>
              </a:rPr>
              <a:t>publikačná </a:t>
            </a:r>
            <a:r>
              <a:rPr lang="sk-SK" sz="2000" u="sng" dirty="0">
                <a:latin typeface="Oranda BT" pitchFamily="18" charset="0"/>
              </a:rPr>
              <a:t>činnosť</a:t>
            </a:r>
          </a:p>
          <a:p>
            <a:pPr marL="342900" indent="-342900">
              <a:buFontTx/>
              <a:buChar char="-"/>
            </a:pPr>
            <a:r>
              <a:rPr lang="sk-SK" sz="2000" dirty="0">
                <a:latin typeface="Oranda BT" pitchFamily="18" charset="0"/>
              </a:rPr>
              <a:t>organizovanie </a:t>
            </a:r>
            <a:r>
              <a:rPr lang="sk-SK" sz="2000" u="sng" dirty="0" smtClean="0">
                <a:latin typeface="Oranda BT" pitchFamily="18" charset="0"/>
              </a:rPr>
              <a:t>ocenenia </a:t>
            </a:r>
            <a:r>
              <a:rPr lang="sk-SK" sz="2000" u="sng" dirty="0">
                <a:latin typeface="Oranda BT" pitchFamily="18" charset="0"/>
              </a:rPr>
              <a:t>Medaila </a:t>
            </a:r>
            <a:r>
              <a:rPr lang="sk-SK" sz="2000" u="sng" dirty="0" smtClean="0">
                <a:latin typeface="Oranda BT" pitchFamily="18" charset="0"/>
              </a:rPr>
              <a:t>roka</a:t>
            </a:r>
          </a:p>
        </p:txBody>
      </p:sp>
    </p:spTree>
    <p:extLst>
      <p:ext uri="{BB962C8B-B14F-4D97-AF65-F5344CB8AC3E}">
        <p14:creationId xmlns:p14="http://schemas.microsoft.com/office/powerpoint/2010/main" val="311140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1800" u="sng" dirty="0">
                <a:solidFill>
                  <a:schemeClr val="tx1">
                    <a:lumMod val="75000"/>
                    <a:lumOff val="25000"/>
                  </a:schemeClr>
                </a:solidFill>
              </a:rPr>
              <a:t>https://medailerskyklub.art/katalog-milan-struharik-medaily/</a:t>
            </a:r>
            <a:endParaRPr lang="en-GB" sz="1800" u="sng" dirty="0">
              <a:solidFill>
                <a:schemeClr val="tx1">
                  <a:lumMod val="75000"/>
                  <a:lumOff val="25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150" y="1151238"/>
            <a:ext cx="3771900" cy="5097162"/>
          </a:xfrm>
          <a:prstGeom prst="rect">
            <a:avLst/>
          </a:prstGeom>
        </p:spPr>
      </p:pic>
      <p:sp>
        <p:nvSpPr>
          <p:cNvPr id="13" name="Title 1"/>
          <p:cNvSpPr txBox="1">
            <a:spLocks/>
          </p:cNvSpPr>
          <p:nvPr/>
        </p:nvSpPr>
        <p:spPr>
          <a:xfrm>
            <a:off x="685800" y="3000657"/>
            <a:ext cx="7772400" cy="84931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dirty="0">
              <a:solidFill>
                <a:srgbClr val="736239"/>
              </a:solidFill>
              <a:latin typeface="Minion Pro" pitchFamily="18" charset="0"/>
            </a:endParaRPr>
          </a:p>
        </p:txBody>
      </p:sp>
      <p:sp>
        <p:nvSpPr>
          <p:cNvPr id="15" name="Title 1"/>
          <p:cNvSpPr txBox="1">
            <a:spLocks/>
          </p:cNvSpPr>
          <p:nvPr/>
        </p:nvSpPr>
        <p:spPr>
          <a:xfrm>
            <a:off x="304800" y="190501"/>
            <a:ext cx="8458200" cy="10286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2400" b="1" dirty="0" smtClean="0">
                <a:solidFill>
                  <a:srgbClr val="736239"/>
                </a:solidFill>
                <a:latin typeface="Minion Pro" pitchFamily="18" charset="0"/>
              </a:rPr>
              <a:t>„</a:t>
            </a:r>
            <a:r>
              <a:rPr lang="sk-SK" sz="2400" b="1" dirty="0">
                <a:solidFill>
                  <a:srgbClr val="736239"/>
                </a:solidFill>
                <a:latin typeface="Minion Pro" pitchFamily="18" charset="0"/>
              </a:rPr>
              <a:t>Milan </a:t>
            </a:r>
            <a:r>
              <a:rPr lang="sk-SK" sz="2400" b="1" dirty="0" err="1">
                <a:solidFill>
                  <a:srgbClr val="736239"/>
                </a:solidFill>
                <a:latin typeface="Minion Pro" pitchFamily="18" charset="0"/>
              </a:rPr>
              <a:t>Struhárik</a:t>
            </a:r>
            <a:r>
              <a:rPr lang="sk-SK" sz="2400" b="1" dirty="0">
                <a:solidFill>
                  <a:srgbClr val="736239"/>
                </a:solidFill>
                <a:latin typeface="Minion Pro" pitchFamily="18" charset="0"/>
              </a:rPr>
              <a:t> </a:t>
            </a:r>
            <a:r>
              <a:rPr lang="sk-SK" sz="2400" b="1" dirty="0" smtClean="0">
                <a:solidFill>
                  <a:srgbClr val="736239"/>
                </a:solidFill>
                <a:latin typeface="Minion Pro" pitchFamily="18" charset="0"/>
              </a:rPr>
              <a:t>medaily“</a:t>
            </a:r>
          </a:p>
          <a:p>
            <a:r>
              <a:rPr lang="sk-SK" sz="2000" b="1" i="1" dirty="0">
                <a:solidFill>
                  <a:srgbClr val="736239"/>
                </a:solidFill>
                <a:latin typeface="Minion Pro" pitchFamily="18" charset="0"/>
              </a:rPr>
              <a:t>Súpis medailí </a:t>
            </a:r>
            <a:r>
              <a:rPr lang="sk-SK" sz="2000" b="1" i="1" dirty="0" smtClean="0">
                <a:solidFill>
                  <a:srgbClr val="736239"/>
                </a:solidFill>
                <a:latin typeface="Minion Pro" pitchFamily="18" charset="0"/>
              </a:rPr>
              <a:t>k 90. výročiu narodenia akad. sochára Milana </a:t>
            </a:r>
            <a:r>
              <a:rPr lang="sk-SK" sz="2000" b="1" i="1" dirty="0" err="1" smtClean="0">
                <a:solidFill>
                  <a:srgbClr val="736239"/>
                </a:solidFill>
                <a:latin typeface="Minion Pro" pitchFamily="18" charset="0"/>
              </a:rPr>
              <a:t>Struhárika</a:t>
            </a:r>
            <a:r>
              <a:rPr lang="sk-SK" sz="2000" b="1" i="1" dirty="0" smtClean="0">
                <a:solidFill>
                  <a:srgbClr val="736239"/>
                </a:solidFill>
                <a:latin typeface="Minion Pro" pitchFamily="18" charset="0"/>
              </a:rPr>
              <a:t> (1935)</a:t>
            </a:r>
            <a:endParaRPr lang="sk-SK" sz="2000" b="1" i="1" dirty="0">
              <a:solidFill>
                <a:srgbClr val="736239"/>
              </a:solidFill>
              <a:latin typeface="Minion Pro" pitchFamily="18" charset="0"/>
            </a:endParaRPr>
          </a:p>
        </p:txBody>
      </p:sp>
    </p:spTree>
    <p:extLst>
      <p:ext uri="{BB962C8B-B14F-4D97-AF65-F5344CB8AC3E}">
        <p14:creationId xmlns:p14="http://schemas.microsoft.com/office/powerpoint/2010/main" val="36081758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304800" y="2209800"/>
            <a:ext cx="8458200" cy="1981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k-SK" sz="2400" b="1" dirty="0">
                <a:solidFill>
                  <a:srgbClr val="736239"/>
                </a:solidFill>
                <a:latin typeface="Minion Pro" pitchFamily="18" charset="0"/>
              </a:rPr>
              <a:t>Medaily </a:t>
            </a:r>
            <a:r>
              <a:rPr lang="sk-SK" sz="2400" b="1" dirty="0" smtClean="0">
                <a:solidFill>
                  <a:srgbClr val="736239"/>
                </a:solidFill>
                <a:latin typeface="Minion Pro" pitchFamily="18" charset="0"/>
              </a:rPr>
              <a:t>Slovenskej numizmatickej spoločnosti </a:t>
            </a:r>
            <a:r>
              <a:rPr lang="sk-SK" sz="2400" b="1" dirty="0">
                <a:solidFill>
                  <a:srgbClr val="736239"/>
                </a:solidFill>
                <a:latin typeface="Minion Pro" pitchFamily="18" charset="0"/>
              </a:rPr>
              <a:t>pri SAV – pobočka Banská </a:t>
            </a:r>
            <a:r>
              <a:rPr lang="sk-SK" sz="2400" b="1" dirty="0" smtClean="0">
                <a:solidFill>
                  <a:srgbClr val="736239"/>
                </a:solidFill>
                <a:latin typeface="Minion Pro" pitchFamily="18" charset="0"/>
              </a:rPr>
              <a:t>Bystrica</a:t>
            </a:r>
          </a:p>
          <a:p>
            <a:pPr algn="l"/>
            <a:endParaRPr lang="sk-SK" sz="2000" b="1" i="1" dirty="0" smtClean="0">
              <a:solidFill>
                <a:srgbClr val="736239"/>
              </a:solidFill>
              <a:latin typeface="Minion Pro" pitchFamily="18" charset="0"/>
            </a:endParaRPr>
          </a:p>
          <a:p>
            <a:pPr algn="l"/>
            <a:r>
              <a:rPr lang="sk-SK" sz="2000" b="1" i="1" dirty="0">
                <a:solidFill>
                  <a:srgbClr val="736239"/>
                </a:solidFill>
                <a:latin typeface="Minion Pro" pitchFamily="18" charset="0"/>
              </a:rPr>
              <a:t>Ing. Michal </a:t>
            </a:r>
            <a:r>
              <a:rPr lang="sk-SK" sz="2000" b="1" i="1" dirty="0" err="1">
                <a:solidFill>
                  <a:srgbClr val="736239"/>
                </a:solidFill>
                <a:latin typeface="Minion Pro" pitchFamily="18" charset="0"/>
              </a:rPr>
              <a:t>Dóša</a:t>
            </a:r>
            <a:r>
              <a:rPr lang="sk-SK" sz="2000" b="1" i="1" dirty="0">
                <a:solidFill>
                  <a:srgbClr val="736239"/>
                </a:solidFill>
                <a:latin typeface="Minion Pro" pitchFamily="18" charset="0"/>
              </a:rPr>
              <a:t>, PhD. - predseda pobočky</a:t>
            </a:r>
          </a:p>
          <a:p>
            <a:pPr algn="l"/>
            <a:r>
              <a:rPr lang="sk-SK" sz="2000" b="1" i="1" dirty="0" smtClean="0">
                <a:solidFill>
                  <a:srgbClr val="736239"/>
                </a:solidFill>
                <a:latin typeface="Minion Pro" pitchFamily="18" charset="0"/>
              </a:rPr>
              <a:t>Mgr</a:t>
            </a:r>
            <a:r>
              <a:rPr lang="sk-SK" sz="2000" b="1" i="1" dirty="0">
                <a:solidFill>
                  <a:srgbClr val="736239"/>
                </a:solidFill>
                <a:latin typeface="Minion Pro" pitchFamily="18" charset="0"/>
              </a:rPr>
              <a:t>. Lukáš </a:t>
            </a:r>
            <a:r>
              <a:rPr lang="sk-SK" sz="2000" b="1" i="1" dirty="0" err="1">
                <a:solidFill>
                  <a:srgbClr val="736239"/>
                </a:solidFill>
                <a:latin typeface="Minion Pro" pitchFamily="18" charset="0"/>
              </a:rPr>
              <a:t>Volentier</a:t>
            </a:r>
            <a:r>
              <a:rPr lang="sk-SK" sz="2000" b="1" i="1" dirty="0">
                <a:solidFill>
                  <a:srgbClr val="736239"/>
                </a:solidFill>
                <a:latin typeface="Minion Pro" pitchFamily="18" charset="0"/>
              </a:rPr>
              <a:t>, PhD. - podpredseda </a:t>
            </a:r>
            <a:r>
              <a:rPr lang="sk-SK" sz="2000" b="1" i="1" dirty="0" smtClean="0">
                <a:solidFill>
                  <a:srgbClr val="736239"/>
                </a:solidFill>
                <a:latin typeface="Minion Pro" pitchFamily="18" charset="0"/>
              </a:rPr>
              <a:t>pobočky</a:t>
            </a:r>
          </a:p>
          <a:p>
            <a:pPr algn="l"/>
            <a:r>
              <a:rPr lang="sk-SK" sz="2000" b="1" i="1" dirty="0">
                <a:solidFill>
                  <a:srgbClr val="736239"/>
                </a:solidFill>
                <a:latin typeface="Minion Pro" pitchFamily="18" charset="0"/>
              </a:rPr>
              <a:t>JUDr. </a:t>
            </a:r>
            <a:r>
              <a:rPr lang="sk-SK" sz="2000" b="1" i="1" dirty="0" smtClean="0">
                <a:solidFill>
                  <a:srgbClr val="736239"/>
                </a:solidFill>
                <a:latin typeface="Minion Pro" pitchFamily="18" charset="0"/>
              </a:rPr>
              <a:t>Milan </a:t>
            </a:r>
            <a:r>
              <a:rPr lang="sk-SK" sz="2000" b="1" i="1" dirty="0" err="1" smtClean="0">
                <a:solidFill>
                  <a:srgbClr val="736239"/>
                </a:solidFill>
                <a:latin typeface="Minion Pro" pitchFamily="18" charset="0"/>
              </a:rPr>
              <a:t>Kolkus</a:t>
            </a:r>
            <a:endParaRPr lang="sk-SK" sz="2000" b="1" i="1" dirty="0" smtClean="0">
              <a:solidFill>
                <a:srgbClr val="736239"/>
              </a:solidFill>
              <a:latin typeface="Minion Pro" pitchFamily="18" charset="0"/>
            </a:endParaRPr>
          </a:p>
          <a:p>
            <a:pPr algn="l"/>
            <a:endParaRPr lang="sk-SK" sz="2000" b="1" i="1" dirty="0">
              <a:solidFill>
                <a:srgbClr val="736239"/>
              </a:solidFill>
              <a:latin typeface="Minion Pro" pitchFamily="18" charset="0"/>
            </a:endParaRPr>
          </a:p>
          <a:p>
            <a:pPr algn="l"/>
            <a:r>
              <a:rPr lang="sk-SK" sz="2000" b="1" i="1" dirty="0" smtClean="0">
                <a:solidFill>
                  <a:srgbClr val="736239"/>
                </a:solidFill>
                <a:latin typeface="Minion Pro" pitchFamily="18" charset="0"/>
              </a:rPr>
              <a:t>2023</a:t>
            </a:r>
            <a:r>
              <a:rPr lang="sk-SK" sz="2000" b="1" i="1" dirty="0">
                <a:solidFill>
                  <a:srgbClr val="736239"/>
                </a:solidFill>
                <a:latin typeface="Minion Pro" pitchFamily="18" charset="0"/>
              </a:rPr>
              <a:t>: </a:t>
            </a:r>
            <a:r>
              <a:rPr lang="sk-SK" sz="2000" b="1" i="1" u="sng" dirty="0">
                <a:solidFill>
                  <a:srgbClr val="736239"/>
                </a:solidFill>
                <a:latin typeface="Minion Pro" pitchFamily="18" charset="0"/>
              </a:rPr>
              <a:t>Včelárske </a:t>
            </a:r>
            <a:r>
              <a:rPr lang="sk-SK" sz="2000" b="1" i="1" u="sng" dirty="0" smtClean="0">
                <a:solidFill>
                  <a:srgbClr val="736239"/>
                </a:solidFill>
                <a:latin typeface="Minion Pro" pitchFamily="18" charset="0"/>
              </a:rPr>
              <a:t>dedičstvo</a:t>
            </a:r>
            <a:r>
              <a:rPr lang="sk-SK" sz="2000" b="1" i="1" dirty="0" smtClean="0">
                <a:solidFill>
                  <a:srgbClr val="736239"/>
                </a:solidFill>
                <a:latin typeface="Minion Pro" pitchFamily="18" charset="0"/>
              </a:rPr>
              <a:t> - </a:t>
            </a:r>
            <a:r>
              <a:rPr lang="sk-SK" sz="2000" b="1" dirty="0">
                <a:solidFill>
                  <a:srgbClr val="736239"/>
                </a:solidFill>
                <a:latin typeface="Minion Pro" pitchFamily="18" charset="0"/>
              </a:rPr>
              <a:t>Medaila roka 2023</a:t>
            </a:r>
            <a:r>
              <a:rPr lang="sk-SK" sz="2000" b="1" i="1" dirty="0" smtClean="0">
                <a:solidFill>
                  <a:srgbClr val="736239"/>
                </a:solidFill>
                <a:latin typeface="Minion Pro" pitchFamily="18" charset="0"/>
              </a:rPr>
              <a:t> </a:t>
            </a:r>
            <a:br>
              <a:rPr lang="sk-SK" sz="2000" b="1" i="1" dirty="0" smtClean="0">
                <a:solidFill>
                  <a:srgbClr val="736239"/>
                </a:solidFill>
                <a:latin typeface="Minion Pro" pitchFamily="18" charset="0"/>
              </a:rPr>
            </a:br>
            <a:r>
              <a:rPr lang="sk-SK" sz="2000" b="1" i="1" dirty="0" smtClean="0">
                <a:solidFill>
                  <a:srgbClr val="736239"/>
                </a:solidFill>
                <a:latin typeface="Minion Pro" pitchFamily="18" charset="0"/>
              </a:rPr>
              <a:t>(</a:t>
            </a:r>
            <a:r>
              <a:rPr lang="sk-SK" sz="2000" b="1" i="1" dirty="0">
                <a:solidFill>
                  <a:srgbClr val="736239"/>
                </a:solidFill>
                <a:latin typeface="Minion Pro" pitchFamily="18" charset="0"/>
              </a:rPr>
              <a:t>Milan </a:t>
            </a:r>
            <a:r>
              <a:rPr lang="sk-SK" sz="2000" b="1" i="1" dirty="0" smtClean="0">
                <a:solidFill>
                  <a:srgbClr val="736239"/>
                </a:solidFill>
                <a:latin typeface="Minion Pro" pitchFamily="18" charset="0"/>
              </a:rPr>
              <a:t>Kožuch, 60 </a:t>
            </a:r>
            <a:r>
              <a:rPr lang="sk-SK" sz="2000" b="1" i="1" dirty="0">
                <a:solidFill>
                  <a:srgbClr val="736239"/>
                </a:solidFill>
                <a:latin typeface="Minion Pro" pitchFamily="18" charset="0"/>
              </a:rPr>
              <a:t>mm, striebro, meď) </a:t>
            </a:r>
            <a:endParaRPr lang="sk-SK" sz="2000" b="1" i="1" dirty="0" smtClean="0">
              <a:solidFill>
                <a:srgbClr val="736239"/>
              </a:solidFill>
              <a:latin typeface="Minion Pro" pitchFamily="18" charset="0"/>
            </a:endParaRPr>
          </a:p>
          <a:p>
            <a:pPr algn="l"/>
            <a:endParaRPr lang="sk-SK" sz="2000" b="1" i="1" dirty="0" smtClean="0">
              <a:solidFill>
                <a:srgbClr val="736239"/>
              </a:solidFill>
              <a:latin typeface="Minion Pro" pitchFamily="18" charset="0"/>
            </a:endParaRPr>
          </a:p>
          <a:p>
            <a:pPr algn="l"/>
            <a:endParaRPr lang="sk-SK" sz="2000" b="1" i="1" dirty="0" smtClean="0">
              <a:solidFill>
                <a:srgbClr val="736239"/>
              </a:solidFill>
              <a:latin typeface="Minion Pro" pitchFamily="18" charset="0"/>
            </a:endParaRPr>
          </a:p>
          <a:p>
            <a:pPr algn="l"/>
            <a:r>
              <a:rPr lang="sk-SK" sz="2000" b="1" i="1" dirty="0" smtClean="0">
                <a:solidFill>
                  <a:srgbClr val="736239"/>
                </a:solidFill>
                <a:latin typeface="Minion Pro" pitchFamily="18" charset="0"/>
              </a:rPr>
              <a:t>2025: </a:t>
            </a:r>
            <a:r>
              <a:rPr lang="sk-SK" sz="2000" b="1" i="1" u="sng" dirty="0" smtClean="0">
                <a:solidFill>
                  <a:srgbClr val="736239"/>
                </a:solidFill>
                <a:latin typeface="Minion Pro" pitchFamily="18" charset="0"/>
              </a:rPr>
              <a:t>80 </a:t>
            </a:r>
            <a:r>
              <a:rPr lang="sk-SK" sz="2000" b="1" i="1" u="sng" dirty="0">
                <a:solidFill>
                  <a:srgbClr val="736239"/>
                </a:solidFill>
                <a:latin typeface="Minion Pro" pitchFamily="18" charset="0"/>
              </a:rPr>
              <a:t>rokov od tragických </a:t>
            </a:r>
            <a:r>
              <a:rPr lang="sk-SK" sz="2000" b="1" i="1" u="sng" dirty="0" smtClean="0">
                <a:solidFill>
                  <a:srgbClr val="736239"/>
                </a:solidFill>
                <a:latin typeface="Minion Pro" pitchFamily="18" charset="0"/>
              </a:rPr>
              <a:t>udalostí</a:t>
            </a:r>
          </a:p>
          <a:p>
            <a:pPr marL="628650" algn="l"/>
            <a:r>
              <a:rPr lang="sk-SK" sz="2000" b="1" i="1" u="sng" dirty="0">
                <a:solidFill>
                  <a:srgbClr val="736239"/>
                </a:solidFill>
                <a:latin typeface="Minion Pro" pitchFamily="18" charset="0"/>
              </a:rPr>
              <a:t>v Kremničke </a:t>
            </a:r>
            <a:r>
              <a:rPr lang="sk-SK" sz="2000" b="1" i="1" u="sng" dirty="0" smtClean="0">
                <a:solidFill>
                  <a:srgbClr val="736239"/>
                </a:solidFill>
                <a:latin typeface="Minion Pro" pitchFamily="18" charset="0"/>
              </a:rPr>
              <a:t>a Nemeckej </a:t>
            </a:r>
          </a:p>
          <a:p>
            <a:pPr algn="l"/>
            <a:r>
              <a:rPr lang="sk-SK" sz="2000" b="1" i="1" dirty="0" smtClean="0">
                <a:solidFill>
                  <a:srgbClr val="736239"/>
                </a:solidFill>
                <a:latin typeface="Minion Pro" pitchFamily="18" charset="0"/>
              </a:rPr>
              <a:t>(</a:t>
            </a:r>
            <a:r>
              <a:rPr lang="sk-SK" sz="2000" b="1" i="1" dirty="0">
                <a:solidFill>
                  <a:srgbClr val="736239"/>
                </a:solidFill>
                <a:latin typeface="Minion Pro" pitchFamily="18" charset="0"/>
              </a:rPr>
              <a:t>Štefan Novotný, 60 </a:t>
            </a:r>
            <a:r>
              <a:rPr lang="sk-SK" sz="2000" b="1" i="1" dirty="0" smtClean="0">
                <a:solidFill>
                  <a:srgbClr val="736239"/>
                </a:solidFill>
                <a:latin typeface="Minion Pro" pitchFamily="18" charset="0"/>
              </a:rPr>
              <a:t>mm, striebro</a:t>
            </a:r>
            <a:r>
              <a:rPr lang="sk-SK" sz="2000" b="1" i="1" dirty="0">
                <a:solidFill>
                  <a:srgbClr val="736239"/>
                </a:solidFill>
                <a:latin typeface="Minion Pro" pitchFamily="18" charset="0"/>
              </a:rPr>
              <a:t>, </a:t>
            </a:r>
            <a:r>
              <a:rPr lang="sk-SK" sz="2000" b="1" i="1" dirty="0" smtClean="0">
                <a:solidFill>
                  <a:srgbClr val="736239"/>
                </a:solidFill>
                <a:latin typeface="Minion Pro" pitchFamily="18" charset="0"/>
              </a:rPr>
              <a:t>meď)</a:t>
            </a:r>
          </a:p>
          <a:p>
            <a:pPr algn="l"/>
            <a:endParaRPr lang="sk-SK" sz="2000" b="1" i="1" dirty="0" smtClean="0">
              <a:solidFill>
                <a:srgbClr val="736239"/>
              </a:solidFill>
              <a:latin typeface="Minion Pro" pitchFamily="18" charset="0"/>
            </a:endParaRPr>
          </a:p>
          <a:p>
            <a:pPr algn="l"/>
            <a:endParaRPr lang="sk-SK" sz="2000" b="1" i="1" dirty="0" smtClean="0">
              <a:solidFill>
                <a:srgbClr val="736239"/>
              </a:solidFill>
              <a:latin typeface="Minion Pro" pitchFamily="18" charset="0"/>
            </a:endParaRPr>
          </a:p>
          <a:p>
            <a:pPr algn="l"/>
            <a:r>
              <a:rPr lang="sk-SK" sz="2000" b="1" i="1" dirty="0" smtClean="0">
                <a:solidFill>
                  <a:srgbClr val="736239"/>
                </a:solidFill>
                <a:latin typeface="Minion Pro" pitchFamily="18" charset="0"/>
              </a:rPr>
              <a:t>2026:  </a:t>
            </a:r>
            <a:r>
              <a:rPr lang="sk-SK" sz="2000" b="1" i="1" u="sng" dirty="0" smtClean="0">
                <a:solidFill>
                  <a:srgbClr val="736239"/>
                </a:solidFill>
                <a:latin typeface="Minion Pro" pitchFamily="18" charset="0"/>
              </a:rPr>
              <a:t>Banícke povstanie – 500. výročie</a:t>
            </a:r>
          </a:p>
          <a:p>
            <a:pPr algn="l"/>
            <a:r>
              <a:rPr lang="sk-SK" sz="2000" b="1" i="1" dirty="0" smtClean="0">
                <a:solidFill>
                  <a:srgbClr val="736239"/>
                </a:solidFill>
                <a:latin typeface="Minion Pro" pitchFamily="18" charset="0"/>
              </a:rPr>
              <a:t>(Milan Kožuch, </a:t>
            </a:r>
            <a:r>
              <a:rPr lang="sk-SK" sz="2000" b="1" i="1" dirty="0">
                <a:solidFill>
                  <a:srgbClr val="736239"/>
                </a:solidFill>
                <a:latin typeface="Minion Pro" pitchFamily="18" charset="0"/>
              </a:rPr>
              <a:t>60 mm, striebro, meď</a:t>
            </a:r>
            <a:r>
              <a:rPr lang="sk-SK" sz="2000" b="1" i="1" dirty="0" smtClean="0">
                <a:solidFill>
                  <a:srgbClr val="736239"/>
                </a:solidFill>
                <a:latin typeface="Minion Pro" pitchFamily="18" charset="0"/>
              </a:rPr>
              <a:t>)</a:t>
            </a:r>
            <a:endParaRPr lang="sk-SK" sz="2000" b="1" i="1" dirty="0">
              <a:solidFill>
                <a:srgbClr val="736239"/>
              </a:solidFill>
              <a:latin typeface="Minion Pro" pitchFamily="18" charset="0"/>
            </a:endParaRPr>
          </a:p>
        </p:txBody>
      </p:sp>
      <p:pic>
        <p:nvPicPr>
          <p:cNvPr id="9" name="Picture 3" descr="E:\MyFilez\MyDocs\Tovar\Mince\00_Diff\00_diff\Plakety-medaily\Medailérsky klub\03_\01_Projekty\01_Medaila roka\_pix\logá\ZnakSNS-pri-SAV_transp-150x1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60960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MyFilez\MyDocs\Tovar\Mince\00_Diff\00_diff\Plakety-medaily\Medailérsky klub\03_\01_Projekty\01_Medaila roka\2023\01_Návrhy\Milan Kožuch - Včelárske dedičstvo\Milan Kožuch - Včelárske dedičstv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6841" y="2217600"/>
            <a:ext cx="290061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MyFilez\MyDocs\Tovar\Mince\00_Diff\00_diff\Plakety-medaily\Medailérsky klub\03_\01_Projekty\01_Medaila roka\2025\01_Návrhy\Štefan Novotný - Nemecká-Kremnička\Štefan Novotný - Nemecká-Kremnička_Cu.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6841" y="3657600"/>
            <a:ext cx="2905388"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MyFilez\MyDocs\Tovar\Mince\00_Diff\00_diff\Plakety-medaily\Medailérsky klub\03_\01_Projekty\01_Medaila roka\2026\Milan Kožuch - Banícke Povstanie\2026 Milan Kožuch - Banícke Povstanie_A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5189400"/>
            <a:ext cx="2966258"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4877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2023</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sk-SK" sz="2000" dirty="0" smtClean="0">
                <a:latin typeface="Oranda BT" pitchFamily="18" charset="0"/>
              </a:rPr>
              <a:t>2023: </a:t>
            </a:r>
            <a:r>
              <a:rPr lang="en-GB" sz="2000" b="1" dirty="0" err="1" smtClean="0">
                <a:latin typeface="Oranda BT" pitchFamily="18" charset="0"/>
              </a:rPr>
              <a:t>Včelárske</a:t>
            </a:r>
            <a:r>
              <a:rPr lang="en-GB" sz="2000" b="1" dirty="0" smtClean="0">
                <a:latin typeface="Oranda BT" pitchFamily="18" charset="0"/>
              </a:rPr>
              <a:t> </a:t>
            </a:r>
            <a:r>
              <a:rPr lang="en-GB" sz="2000" b="1" dirty="0" err="1">
                <a:latin typeface="Oranda BT" pitchFamily="18" charset="0"/>
              </a:rPr>
              <a:t>dedičstvo</a:t>
            </a:r>
            <a:r>
              <a:rPr lang="en-GB" sz="2000" dirty="0">
                <a:latin typeface="Oranda BT" pitchFamily="18" charset="0"/>
              </a:rPr>
              <a:t> (Milan </a:t>
            </a:r>
            <a:r>
              <a:rPr lang="en-GB" sz="2000" dirty="0" err="1">
                <a:latin typeface="Oranda BT" pitchFamily="18" charset="0"/>
              </a:rPr>
              <a:t>Kožuch</a:t>
            </a:r>
            <a:r>
              <a:rPr lang="en-GB" sz="2000" dirty="0" smtClean="0">
                <a:latin typeface="Oranda BT" pitchFamily="18" charset="0"/>
              </a:rPr>
              <a:t>)</a:t>
            </a: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r>
              <a:rPr lang="en-GB" sz="2000" dirty="0" err="1">
                <a:latin typeface="Oranda BT" pitchFamily="18" charset="0"/>
              </a:rPr>
              <a:t>Stredná</a:t>
            </a:r>
            <a:r>
              <a:rPr lang="en-GB" sz="2000" dirty="0">
                <a:latin typeface="Oranda BT" pitchFamily="18" charset="0"/>
              </a:rPr>
              <a:t> </a:t>
            </a:r>
            <a:r>
              <a:rPr lang="en-GB" sz="2000" dirty="0" err="1">
                <a:latin typeface="Oranda BT" pitchFamily="18" charset="0"/>
              </a:rPr>
              <a:t>odborná</a:t>
            </a:r>
            <a:r>
              <a:rPr lang="en-GB" sz="2000" dirty="0">
                <a:latin typeface="Oranda BT" pitchFamily="18" charset="0"/>
              </a:rPr>
              <a:t> </a:t>
            </a:r>
            <a:r>
              <a:rPr lang="en-GB" sz="2000" dirty="0" err="1">
                <a:latin typeface="Oranda BT" pitchFamily="18" charset="0"/>
              </a:rPr>
              <a:t>škola</a:t>
            </a:r>
            <a:r>
              <a:rPr lang="en-GB" sz="2000" dirty="0">
                <a:latin typeface="Oranda BT" pitchFamily="18" charset="0"/>
              </a:rPr>
              <a:t> pod </a:t>
            </a:r>
            <a:r>
              <a:rPr lang="en-GB" sz="2000" dirty="0" err="1">
                <a:latin typeface="Oranda BT" pitchFamily="18" charset="0"/>
              </a:rPr>
              <a:t>Bánosom</a:t>
            </a:r>
            <a:r>
              <a:rPr lang="en-GB" sz="2000" dirty="0">
                <a:latin typeface="Oranda BT" pitchFamily="18" charset="0"/>
              </a:rPr>
              <a:t>, </a:t>
            </a:r>
            <a:r>
              <a:rPr lang="en-GB" sz="2000" dirty="0" err="1">
                <a:latin typeface="Oranda BT" pitchFamily="18" charset="0"/>
              </a:rPr>
              <a:t>Banská</a:t>
            </a:r>
            <a:r>
              <a:rPr lang="en-GB" sz="2000" dirty="0">
                <a:latin typeface="Oranda BT" pitchFamily="18" charset="0"/>
              </a:rPr>
              <a:t> </a:t>
            </a:r>
            <a:r>
              <a:rPr lang="en-GB" sz="2000" dirty="0" err="1">
                <a:latin typeface="Oranda BT" pitchFamily="18" charset="0"/>
              </a:rPr>
              <a:t>Bystrica</a:t>
            </a:r>
            <a:r>
              <a:rPr lang="en-GB" sz="2000" dirty="0">
                <a:latin typeface="Oranda BT" pitchFamily="18" charset="0"/>
              </a:rPr>
              <a:t> a Slovenská </a:t>
            </a:r>
            <a:r>
              <a:rPr lang="en-GB" sz="2000" dirty="0" err="1">
                <a:latin typeface="Oranda BT" pitchFamily="18" charset="0"/>
              </a:rPr>
              <a:t>numizmatická</a:t>
            </a:r>
            <a:r>
              <a:rPr lang="en-GB" sz="2000" dirty="0">
                <a:latin typeface="Oranda BT" pitchFamily="18" charset="0"/>
              </a:rPr>
              <a:t> </a:t>
            </a:r>
            <a:r>
              <a:rPr lang="en-GB" sz="2000" dirty="0" err="1">
                <a:latin typeface="Oranda BT" pitchFamily="18" charset="0"/>
              </a:rPr>
              <a:t>spoločnosť</a:t>
            </a:r>
            <a:r>
              <a:rPr lang="en-GB" sz="2000" dirty="0">
                <a:latin typeface="Oranda BT" pitchFamily="18" charset="0"/>
              </a:rPr>
              <a:t> </a:t>
            </a:r>
            <a:r>
              <a:rPr lang="en-GB" sz="2000" dirty="0" err="1">
                <a:latin typeface="Oranda BT" pitchFamily="18" charset="0"/>
              </a:rPr>
              <a:t>pobočka</a:t>
            </a:r>
            <a:r>
              <a:rPr lang="en-GB" sz="2000" dirty="0">
                <a:latin typeface="Oranda BT" pitchFamily="18" charset="0"/>
              </a:rPr>
              <a:t> </a:t>
            </a:r>
            <a:r>
              <a:rPr lang="en-GB" sz="2000" dirty="0" err="1">
                <a:latin typeface="Oranda BT" pitchFamily="18" charset="0"/>
              </a:rPr>
              <a:t>pri</a:t>
            </a:r>
            <a:r>
              <a:rPr lang="en-GB" sz="2000" dirty="0">
                <a:latin typeface="Oranda BT" pitchFamily="18" charset="0"/>
              </a:rPr>
              <a:t> </a:t>
            </a:r>
            <a:r>
              <a:rPr lang="en-GB" sz="2000" dirty="0" err="1">
                <a:latin typeface="Oranda BT" pitchFamily="18" charset="0"/>
              </a:rPr>
              <a:t>SAV</a:t>
            </a:r>
            <a:r>
              <a:rPr lang="en-GB" sz="2000" dirty="0">
                <a:latin typeface="Oranda BT" pitchFamily="18" charset="0"/>
              </a:rPr>
              <a:t> – </a:t>
            </a:r>
            <a:r>
              <a:rPr lang="en-GB" sz="2000" dirty="0" err="1">
                <a:latin typeface="Oranda BT" pitchFamily="18" charset="0"/>
              </a:rPr>
              <a:t>pobočka</a:t>
            </a:r>
            <a:r>
              <a:rPr lang="en-GB" sz="2000" dirty="0">
                <a:latin typeface="Oranda BT" pitchFamily="18" charset="0"/>
              </a:rPr>
              <a:t> </a:t>
            </a:r>
            <a:r>
              <a:rPr lang="en-GB" sz="2000" dirty="0" err="1">
                <a:latin typeface="Oranda BT" pitchFamily="18" charset="0"/>
              </a:rPr>
              <a:t>Banská</a:t>
            </a:r>
            <a:r>
              <a:rPr lang="en-GB" sz="2000" dirty="0">
                <a:latin typeface="Oranda BT" pitchFamily="18" charset="0"/>
              </a:rPr>
              <a:t> </a:t>
            </a:r>
            <a:r>
              <a:rPr lang="en-GB" sz="2000" dirty="0" err="1">
                <a:latin typeface="Oranda BT" pitchFamily="18" charset="0"/>
              </a:rPr>
              <a:t>Bystrica</a:t>
            </a:r>
            <a:r>
              <a:rPr lang="en-GB" sz="2000" dirty="0">
                <a:latin typeface="Oranda BT" pitchFamily="18" charset="0"/>
              </a:rPr>
              <a:t/>
            </a:r>
            <a:br>
              <a:rPr lang="en-GB" sz="2000" dirty="0">
                <a:latin typeface="Oranda BT" pitchFamily="18" charset="0"/>
              </a:rPr>
            </a:br>
            <a:r>
              <a:rPr lang="en-GB" sz="2000" dirty="0" err="1">
                <a:latin typeface="Oranda BT" pitchFamily="18" charset="0"/>
              </a:rPr>
              <a:t>Mincovňa</a:t>
            </a:r>
            <a:r>
              <a:rPr lang="en-GB" sz="2000" dirty="0">
                <a:latin typeface="Oranda BT" pitchFamily="18" charset="0"/>
              </a:rPr>
              <a:t> </a:t>
            </a:r>
            <a:r>
              <a:rPr lang="en-GB" sz="2000" dirty="0" err="1">
                <a:latin typeface="Oranda BT" pitchFamily="18" charset="0"/>
              </a:rPr>
              <a:t>Kremnica</a:t>
            </a:r>
            <a:r>
              <a:rPr lang="en-GB" sz="2000" dirty="0">
                <a:latin typeface="Oranda BT" pitchFamily="18" charset="0"/>
              </a:rPr>
              <a:t>, </a:t>
            </a:r>
            <a:r>
              <a:rPr lang="en-GB" sz="2000" dirty="0" err="1">
                <a:latin typeface="Oranda BT" pitchFamily="18" charset="0"/>
              </a:rPr>
              <a:t>š.p</a:t>
            </a:r>
            <a:r>
              <a:rPr lang="en-GB" sz="2000" dirty="0">
                <a:latin typeface="Oranda BT" pitchFamily="18" charset="0"/>
              </a:rPr>
              <a:t>.</a:t>
            </a:r>
            <a:br>
              <a:rPr lang="en-GB" sz="2000" dirty="0">
                <a:latin typeface="Oranda BT" pitchFamily="18" charset="0"/>
              </a:rPr>
            </a:b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r>
              <a:rPr lang="en-GB" sz="2000" dirty="0">
                <a:latin typeface="Oranda BT" pitchFamily="18" charset="0"/>
              </a:rPr>
              <a:t/>
            </a:r>
            <a:br>
              <a:rPr lang="en-GB" sz="2000" dirty="0">
                <a:latin typeface="Oranda BT" pitchFamily="18" charset="0"/>
              </a:rPr>
            </a:br>
            <a:r>
              <a:rPr lang="en-GB" sz="2000" dirty="0">
                <a:latin typeface="Oranda BT" pitchFamily="18" charset="0"/>
              </a:rPr>
              <a:t>60 </a:t>
            </a:r>
            <a:r>
              <a:rPr lang="en-GB" sz="2000" dirty="0" smtClean="0">
                <a:latin typeface="Oranda BT" pitchFamily="18" charset="0"/>
              </a:rPr>
              <a:t>mm</a:t>
            </a:r>
            <a:r>
              <a:rPr lang="sk-SK" sz="2000" dirty="0" smtClean="0">
                <a:latin typeface="Oranda BT" pitchFamily="18" charset="0"/>
              </a:rPr>
              <a:t>, </a:t>
            </a:r>
            <a:r>
              <a:rPr lang="en-GB" sz="2000" dirty="0" err="1" smtClean="0">
                <a:latin typeface="Oranda BT" pitchFamily="18" charset="0"/>
              </a:rPr>
              <a:t>striebro</a:t>
            </a:r>
            <a:r>
              <a:rPr lang="en-GB" sz="2000" dirty="0" smtClean="0">
                <a:latin typeface="Oranda BT" pitchFamily="18" charset="0"/>
              </a:rPr>
              <a:t> </a:t>
            </a:r>
            <a:r>
              <a:rPr lang="en-GB" sz="2000" dirty="0">
                <a:latin typeface="Oranda BT" pitchFamily="18" charset="0"/>
              </a:rPr>
              <a:t>Ag 999, </a:t>
            </a:r>
            <a:r>
              <a:rPr lang="en-GB" sz="2000" dirty="0" err="1">
                <a:latin typeface="Oranda BT" pitchFamily="18" charset="0"/>
              </a:rPr>
              <a:t>meď</a:t>
            </a:r>
            <a:r>
              <a:rPr lang="en-GB" sz="2000" dirty="0">
                <a:latin typeface="Oranda BT" pitchFamily="18" charset="0"/>
              </a:rPr>
              <a:t> Cu</a:t>
            </a:r>
          </a:p>
        </p:txBody>
      </p:sp>
      <p:pic>
        <p:nvPicPr>
          <p:cNvPr id="27650" name="Picture 2" descr="F:\MyFilez\MyDocs\Tovar\Mince\00_Diff\00_diff\Plakety-medaily\Medailérsky klub\03_\01_Projekty\01_Medaila roka\2023\01_Návrhy\Milan Kožuch - Včelárske dedičstvo\Milan Kožuch - Včelárske dedičstv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1676400"/>
            <a:ext cx="5807075" cy="288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2931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dirty="0">
                <a:latin typeface="Oranda BT" pitchFamily="18" charset="0"/>
              </a:rPr>
              <a:t>2025: </a:t>
            </a:r>
            <a:r>
              <a:rPr lang="en-GB" sz="2000" b="1" dirty="0">
                <a:latin typeface="Oranda BT" pitchFamily="18" charset="0"/>
              </a:rPr>
              <a:t>80 </a:t>
            </a:r>
            <a:r>
              <a:rPr lang="en-GB" sz="2000" b="1" dirty="0" err="1">
                <a:latin typeface="Oranda BT" pitchFamily="18" charset="0"/>
              </a:rPr>
              <a:t>rokov</a:t>
            </a:r>
            <a:r>
              <a:rPr lang="en-GB" sz="2000" b="1" dirty="0">
                <a:latin typeface="Oranda BT" pitchFamily="18" charset="0"/>
              </a:rPr>
              <a:t> od </a:t>
            </a:r>
            <a:r>
              <a:rPr lang="en-GB" sz="2000" b="1" dirty="0" err="1">
                <a:latin typeface="Oranda BT" pitchFamily="18" charset="0"/>
              </a:rPr>
              <a:t>tragických</a:t>
            </a:r>
            <a:r>
              <a:rPr lang="en-GB" sz="2000" b="1" dirty="0">
                <a:latin typeface="Oranda BT" pitchFamily="18" charset="0"/>
              </a:rPr>
              <a:t> </a:t>
            </a:r>
            <a:r>
              <a:rPr lang="en-GB" sz="2000" b="1" dirty="0" err="1">
                <a:latin typeface="Oranda BT" pitchFamily="18" charset="0"/>
              </a:rPr>
              <a:t>udalostí</a:t>
            </a:r>
            <a:r>
              <a:rPr lang="en-GB" sz="2000" b="1" dirty="0">
                <a:latin typeface="Oranda BT" pitchFamily="18" charset="0"/>
              </a:rPr>
              <a:t> v </a:t>
            </a:r>
            <a:r>
              <a:rPr lang="en-GB" sz="2000" b="1" dirty="0" err="1">
                <a:latin typeface="Oranda BT" pitchFamily="18" charset="0"/>
              </a:rPr>
              <a:t>Kremničke</a:t>
            </a:r>
            <a:r>
              <a:rPr lang="en-GB" sz="2000" b="1" dirty="0">
                <a:latin typeface="Oranda BT" pitchFamily="18" charset="0"/>
              </a:rPr>
              <a:t> </a:t>
            </a:r>
            <a:r>
              <a:rPr lang="en-GB" sz="2000" b="1" dirty="0" smtClean="0">
                <a:latin typeface="Oranda BT" pitchFamily="18" charset="0"/>
              </a:rPr>
              <a:t>a </a:t>
            </a:r>
            <a:r>
              <a:rPr lang="en-GB" sz="2000" b="1" dirty="0" err="1">
                <a:latin typeface="Oranda BT" pitchFamily="18" charset="0"/>
              </a:rPr>
              <a:t>Nemeckej</a:t>
            </a:r>
            <a:r>
              <a:rPr lang="en-GB" sz="2000" b="1" dirty="0">
                <a:latin typeface="Oranda BT" pitchFamily="18" charset="0"/>
              </a:rPr>
              <a:t> </a:t>
            </a:r>
          </a:p>
          <a:p>
            <a:pPr algn="ctr"/>
            <a:r>
              <a:rPr lang="en-GB" sz="2000" dirty="0">
                <a:latin typeface="Oranda BT" pitchFamily="18" charset="0"/>
              </a:rPr>
              <a:t>(</a:t>
            </a:r>
            <a:r>
              <a:rPr lang="en-GB" sz="2000" dirty="0" err="1">
                <a:latin typeface="Oranda BT" pitchFamily="18" charset="0"/>
              </a:rPr>
              <a:t>Štefan</a:t>
            </a:r>
            <a:r>
              <a:rPr lang="en-GB" sz="2000" dirty="0">
                <a:latin typeface="Oranda BT" pitchFamily="18" charset="0"/>
              </a:rPr>
              <a:t> </a:t>
            </a:r>
            <a:r>
              <a:rPr lang="en-GB" sz="2000" dirty="0" err="1" smtClean="0">
                <a:latin typeface="Oranda BT" pitchFamily="18" charset="0"/>
              </a:rPr>
              <a:t>Novotný</a:t>
            </a:r>
            <a:r>
              <a:rPr lang="en-GB" sz="2000" dirty="0" smtClean="0">
                <a:latin typeface="Oranda BT" pitchFamily="18" charset="0"/>
              </a:rPr>
              <a:t>)</a:t>
            </a: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r>
              <a:rPr lang="en-GB" sz="2000" dirty="0" err="1" smtClean="0">
                <a:latin typeface="Oranda BT" pitchFamily="18" charset="0"/>
              </a:rPr>
              <a:t>Slovenská</a:t>
            </a:r>
            <a:r>
              <a:rPr lang="en-GB" sz="2000" dirty="0" smtClean="0">
                <a:latin typeface="Oranda BT" pitchFamily="18" charset="0"/>
              </a:rPr>
              <a:t> </a:t>
            </a:r>
            <a:r>
              <a:rPr lang="en-GB" sz="2000" dirty="0" err="1">
                <a:latin typeface="Oranda BT" pitchFamily="18" charset="0"/>
              </a:rPr>
              <a:t>numizmatická</a:t>
            </a:r>
            <a:r>
              <a:rPr lang="en-GB" sz="2000" dirty="0">
                <a:latin typeface="Oranda BT" pitchFamily="18" charset="0"/>
              </a:rPr>
              <a:t> </a:t>
            </a:r>
            <a:r>
              <a:rPr lang="en-GB" sz="2000" dirty="0" err="1">
                <a:latin typeface="Oranda BT" pitchFamily="18" charset="0"/>
              </a:rPr>
              <a:t>spoločnosť</a:t>
            </a:r>
            <a:r>
              <a:rPr lang="en-GB" sz="2000" dirty="0">
                <a:latin typeface="Oranda BT" pitchFamily="18" charset="0"/>
              </a:rPr>
              <a:t> </a:t>
            </a:r>
            <a:r>
              <a:rPr lang="en-GB" sz="2000" dirty="0" err="1">
                <a:latin typeface="Oranda BT" pitchFamily="18" charset="0"/>
              </a:rPr>
              <a:t>pobočka</a:t>
            </a:r>
            <a:r>
              <a:rPr lang="en-GB" sz="2000" dirty="0">
                <a:latin typeface="Oranda BT" pitchFamily="18" charset="0"/>
              </a:rPr>
              <a:t> </a:t>
            </a:r>
            <a:r>
              <a:rPr lang="en-GB" sz="2000" dirty="0" err="1">
                <a:latin typeface="Oranda BT" pitchFamily="18" charset="0"/>
              </a:rPr>
              <a:t>pri</a:t>
            </a:r>
            <a:r>
              <a:rPr lang="en-GB" sz="2000" dirty="0">
                <a:latin typeface="Oranda BT" pitchFamily="18" charset="0"/>
              </a:rPr>
              <a:t> SAV – </a:t>
            </a:r>
            <a:r>
              <a:rPr lang="en-GB" sz="2000" dirty="0" err="1">
                <a:latin typeface="Oranda BT" pitchFamily="18" charset="0"/>
              </a:rPr>
              <a:t>pobočka</a:t>
            </a:r>
            <a:r>
              <a:rPr lang="en-GB" sz="2000" dirty="0">
                <a:latin typeface="Oranda BT" pitchFamily="18" charset="0"/>
              </a:rPr>
              <a:t> </a:t>
            </a:r>
            <a:r>
              <a:rPr lang="en-GB" sz="2000" dirty="0" err="1">
                <a:latin typeface="Oranda BT" pitchFamily="18" charset="0"/>
              </a:rPr>
              <a:t>Banská</a:t>
            </a:r>
            <a:r>
              <a:rPr lang="en-GB" sz="2000" dirty="0">
                <a:latin typeface="Oranda BT" pitchFamily="18" charset="0"/>
              </a:rPr>
              <a:t> </a:t>
            </a:r>
            <a:r>
              <a:rPr lang="en-GB" sz="2000" dirty="0" err="1">
                <a:latin typeface="Oranda BT" pitchFamily="18" charset="0"/>
              </a:rPr>
              <a:t>Bystrica</a:t>
            </a:r>
            <a:r>
              <a:rPr lang="en-GB" sz="2000" dirty="0">
                <a:latin typeface="Oranda BT" pitchFamily="18" charset="0"/>
              </a:rPr>
              <a:t/>
            </a:r>
            <a:br>
              <a:rPr lang="en-GB" sz="2000" dirty="0">
                <a:latin typeface="Oranda BT" pitchFamily="18" charset="0"/>
              </a:rPr>
            </a:br>
            <a:r>
              <a:rPr lang="en-GB" sz="2000" dirty="0" err="1">
                <a:latin typeface="Oranda BT" pitchFamily="18" charset="0"/>
              </a:rPr>
              <a:t>Castax</a:t>
            </a:r>
            <a:r>
              <a:rPr lang="en-GB" sz="2000" dirty="0">
                <a:latin typeface="Oranda BT" pitchFamily="18" charset="0"/>
              </a:rPr>
              <a:t> Slovakia, s.r.o., </a:t>
            </a:r>
            <a:r>
              <a:rPr lang="en-GB" sz="2000" dirty="0" err="1" smtClean="0">
                <a:latin typeface="Oranda BT" pitchFamily="18" charset="0"/>
              </a:rPr>
              <a:t>Trenčín</a:t>
            </a:r>
            <a:r>
              <a:rPr lang="en-GB" sz="2000" dirty="0">
                <a:latin typeface="Oranda BT" pitchFamily="18" charset="0"/>
              </a:rPr>
              <a:t/>
            </a:r>
            <a:br>
              <a:rPr lang="en-GB" sz="2000" dirty="0">
                <a:latin typeface="Oranda BT" pitchFamily="18" charset="0"/>
              </a:rPr>
            </a:b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r>
              <a:rPr lang="en-GB" sz="2000" dirty="0">
                <a:latin typeface="Oranda BT" pitchFamily="18" charset="0"/>
              </a:rPr>
              <a:t/>
            </a:r>
            <a:br>
              <a:rPr lang="en-GB" sz="2000" dirty="0">
                <a:latin typeface="Oranda BT" pitchFamily="18" charset="0"/>
              </a:rPr>
            </a:br>
            <a:r>
              <a:rPr lang="en-GB" sz="2000" dirty="0">
                <a:latin typeface="Oranda BT" pitchFamily="18" charset="0"/>
              </a:rPr>
              <a:t>60 </a:t>
            </a:r>
            <a:r>
              <a:rPr lang="en-GB" sz="2000" dirty="0" smtClean="0">
                <a:latin typeface="Oranda BT" pitchFamily="18" charset="0"/>
              </a:rPr>
              <a:t>mm</a:t>
            </a:r>
            <a:r>
              <a:rPr lang="sk-SK" sz="2000" dirty="0" smtClean="0">
                <a:latin typeface="Oranda BT" pitchFamily="18" charset="0"/>
              </a:rPr>
              <a:t>, </a:t>
            </a:r>
            <a:r>
              <a:rPr lang="en-GB" sz="2000" dirty="0" err="1" smtClean="0">
                <a:latin typeface="Oranda BT" pitchFamily="18" charset="0"/>
              </a:rPr>
              <a:t>striebro</a:t>
            </a:r>
            <a:r>
              <a:rPr lang="en-GB" sz="2000" dirty="0" smtClean="0">
                <a:latin typeface="Oranda BT" pitchFamily="18" charset="0"/>
              </a:rPr>
              <a:t> </a:t>
            </a:r>
            <a:r>
              <a:rPr lang="en-GB" sz="2000" dirty="0">
                <a:latin typeface="Oranda BT" pitchFamily="18" charset="0"/>
              </a:rPr>
              <a:t>Ag 999, </a:t>
            </a:r>
            <a:r>
              <a:rPr lang="en-GB" sz="2000" dirty="0" err="1">
                <a:latin typeface="Oranda BT" pitchFamily="18" charset="0"/>
              </a:rPr>
              <a:t>meď</a:t>
            </a:r>
            <a:r>
              <a:rPr lang="en-GB" sz="2000" dirty="0">
                <a:latin typeface="Oranda BT" pitchFamily="18" charset="0"/>
              </a:rPr>
              <a:t> Cu</a:t>
            </a:r>
          </a:p>
        </p:txBody>
      </p:sp>
      <p:pic>
        <p:nvPicPr>
          <p:cNvPr id="276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76400" y="1767667"/>
            <a:ext cx="5807075" cy="287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7919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307801" y="262200"/>
            <a:ext cx="2559599" cy="576000"/>
          </a:xfrm>
        </p:spPr>
        <p:txBody>
          <a:bodyPr>
            <a:noAutofit/>
          </a:bodyPr>
          <a:lstStyle/>
          <a:p>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880474"/>
          </a:xfrm>
          <a:prstGeom prst="rect">
            <a:avLst/>
          </a:prstGeom>
        </p:spPr>
        <p:txBody>
          <a:bodyPr wrap="square">
            <a:normAutofit/>
          </a:bodyPr>
          <a:lstStyle/>
          <a:p>
            <a:pPr algn="ctr"/>
            <a:r>
              <a:rPr lang="en-GB" sz="2000" dirty="0" smtClean="0">
                <a:latin typeface="Oranda BT" pitchFamily="18" charset="0"/>
              </a:rPr>
              <a:t>202</a:t>
            </a:r>
            <a:r>
              <a:rPr lang="sk-SK" sz="2000" dirty="0" smtClean="0">
                <a:latin typeface="Oranda BT" pitchFamily="18" charset="0"/>
              </a:rPr>
              <a:t>6</a:t>
            </a:r>
            <a:r>
              <a:rPr lang="en-GB" sz="2000" dirty="0" smtClean="0">
                <a:latin typeface="Oranda BT" pitchFamily="18" charset="0"/>
              </a:rPr>
              <a:t>: </a:t>
            </a:r>
            <a:r>
              <a:rPr lang="en-GB" sz="2000" b="1" dirty="0" err="1" smtClean="0">
                <a:latin typeface="Oranda BT" pitchFamily="18" charset="0"/>
              </a:rPr>
              <a:t>Banícke</a:t>
            </a:r>
            <a:r>
              <a:rPr lang="en-GB" sz="2000" b="1" dirty="0" smtClean="0">
                <a:latin typeface="Oranda BT" pitchFamily="18" charset="0"/>
              </a:rPr>
              <a:t> </a:t>
            </a:r>
            <a:r>
              <a:rPr lang="en-GB" sz="2000" b="1" dirty="0" err="1" smtClean="0">
                <a:latin typeface="Oranda BT" pitchFamily="18" charset="0"/>
              </a:rPr>
              <a:t>povstanie</a:t>
            </a:r>
            <a:r>
              <a:rPr lang="en-GB" sz="2000" b="1" dirty="0" smtClean="0">
                <a:latin typeface="Oranda BT" pitchFamily="18" charset="0"/>
              </a:rPr>
              <a:t> – 500. </a:t>
            </a:r>
            <a:r>
              <a:rPr lang="en-GB" sz="2000" b="1" dirty="0" err="1" smtClean="0">
                <a:latin typeface="Oranda BT" pitchFamily="18" charset="0"/>
              </a:rPr>
              <a:t>výročie</a:t>
            </a:r>
            <a:endParaRPr lang="en-GB" sz="2000" b="1" dirty="0" smtClean="0">
              <a:latin typeface="Oranda BT" pitchFamily="18" charset="0"/>
            </a:endParaRPr>
          </a:p>
          <a:p>
            <a:pPr algn="ctr"/>
            <a:r>
              <a:rPr lang="en-GB" sz="2000" dirty="0" smtClean="0">
                <a:latin typeface="Oranda BT" pitchFamily="18" charset="0"/>
              </a:rPr>
              <a:t>(</a:t>
            </a:r>
            <a:r>
              <a:rPr lang="en-GB" sz="2000" dirty="0">
                <a:latin typeface="Oranda BT" pitchFamily="18" charset="0"/>
              </a:rPr>
              <a:t>Milan </a:t>
            </a:r>
            <a:r>
              <a:rPr lang="en-GB" sz="2000" dirty="0" err="1" smtClean="0">
                <a:latin typeface="Oranda BT" pitchFamily="18" charset="0"/>
              </a:rPr>
              <a:t>Kožuch</a:t>
            </a:r>
            <a:r>
              <a:rPr lang="sk-SK" sz="2000" dirty="0" smtClean="0">
                <a:latin typeface="Oranda BT" pitchFamily="18" charset="0"/>
              </a:rPr>
              <a:t>)</a:t>
            </a:r>
          </a:p>
          <a:p>
            <a:pPr algn="ctr"/>
            <a:endParaRPr lang="sk-SK" sz="2000" dirty="0">
              <a:latin typeface="Oranda BT" pitchFamily="18" charset="0"/>
            </a:endParaRPr>
          </a:p>
          <a:p>
            <a:pPr algn="ctr"/>
            <a:endParaRPr lang="sk-SK" sz="2000" dirty="0" smtClean="0">
              <a:latin typeface="Oranda BT" pitchFamily="18" charset="0"/>
            </a:endParaRPr>
          </a:p>
          <a:p>
            <a:pPr algn="ctr"/>
            <a:endParaRPr lang="en-GB"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endParaRPr lang="sk-SK" sz="2000" dirty="0" smtClean="0">
              <a:latin typeface="Oranda BT" pitchFamily="18" charset="0"/>
            </a:endParaRPr>
          </a:p>
          <a:p>
            <a:pPr algn="ctr"/>
            <a:endParaRPr lang="sk-SK" sz="2000" dirty="0">
              <a:latin typeface="Oranda BT" pitchFamily="18" charset="0"/>
            </a:endParaRPr>
          </a:p>
          <a:p>
            <a:pPr algn="ctr"/>
            <a:endParaRPr lang="sk-SK" sz="2000" dirty="0" smtClean="0">
              <a:latin typeface="Oranda BT" pitchFamily="18" charset="0"/>
            </a:endParaRPr>
          </a:p>
          <a:p>
            <a:pPr algn="ctr"/>
            <a:r>
              <a:rPr lang="en-GB" sz="2000" dirty="0" err="1" smtClean="0">
                <a:latin typeface="Oranda BT" pitchFamily="18" charset="0"/>
              </a:rPr>
              <a:t>Slovenská</a:t>
            </a:r>
            <a:r>
              <a:rPr lang="en-GB" sz="2000" dirty="0" smtClean="0">
                <a:latin typeface="Oranda BT" pitchFamily="18" charset="0"/>
              </a:rPr>
              <a:t> </a:t>
            </a:r>
            <a:r>
              <a:rPr lang="en-GB" sz="2000" dirty="0" err="1">
                <a:latin typeface="Oranda BT" pitchFamily="18" charset="0"/>
              </a:rPr>
              <a:t>numizmatická</a:t>
            </a:r>
            <a:r>
              <a:rPr lang="en-GB" sz="2000" dirty="0">
                <a:latin typeface="Oranda BT" pitchFamily="18" charset="0"/>
              </a:rPr>
              <a:t> </a:t>
            </a:r>
            <a:r>
              <a:rPr lang="en-GB" sz="2000" dirty="0" err="1">
                <a:latin typeface="Oranda BT" pitchFamily="18" charset="0"/>
              </a:rPr>
              <a:t>spoločnosť</a:t>
            </a:r>
            <a:r>
              <a:rPr lang="en-GB" sz="2000" dirty="0">
                <a:latin typeface="Oranda BT" pitchFamily="18" charset="0"/>
              </a:rPr>
              <a:t> </a:t>
            </a:r>
            <a:r>
              <a:rPr lang="en-GB" sz="2000" dirty="0" err="1">
                <a:latin typeface="Oranda BT" pitchFamily="18" charset="0"/>
              </a:rPr>
              <a:t>pobočka</a:t>
            </a:r>
            <a:r>
              <a:rPr lang="en-GB" sz="2000" dirty="0">
                <a:latin typeface="Oranda BT" pitchFamily="18" charset="0"/>
              </a:rPr>
              <a:t> </a:t>
            </a:r>
            <a:r>
              <a:rPr lang="en-GB" sz="2000" dirty="0" err="1">
                <a:latin typeface="Oranda BT" pitchFamily="18" charset="0"/>
              </a:rPr>
              <a:t>pri</a:t>
            </a:r>
            <a:r>
              <a:rPr lang="en-GB" sz="2000" dirty="0">
                <a:latin typeface="Oranda BT" pitchFamily="18" charset="0"/>
              </a:rPr>
              <a:t> SAV – </a:t>
            </a:r>
            <a:r>
              <a:rPr lang="en-GB" sz="2000" dirty="0" err="1">
                <a:latin typeface="Oranda BT" pitchFamily="18" charset="0"/>
              </a:rPr>
              <a:t>pobočka</a:t>
            </a:r>
            <a:r>
              <a:rPr lang="en-GB" sz="2000" dirty="0">
                <a:latin typeface="Oranda BT" pitchFamily="18" charset="0"/>
              </a:rPr>
              <a:t> </a:t>
            </a:r>
            <a:r>
              <a:rPr lang="en-GB" sz="2000" dirty="0" err="1">
                <a:latin typeface="Oranda BT" pitchFamily="18" charset="0"/>
              </a:rPr>
              <a:t>Banská</a:t>
            </a:r>
            <a:r>
              <a:rPr lang="en-GB" sz="2000" dirty="0">
                <a:latin typeface="Oranda BT" pitchFamily="18" charset="0"/>
              </a:rPr>
              <a:t> </a:t>
            </a:r>
            <a:r>
              <a:rPr lang="en-GB" sz="2000" dirty="0" err="1">
                <a:latin typeface="Oranda BT" pitchFamily="18" charset="0"/>
              </a:rPr>
              <a:t>Bystrica</a:t>
            </a:r>
            <a:r>
              <a:rPr lang="en-GB" sz="2000" dirty="0">
                <a:latin typeface="Oranda BT" pitchFamily="18" charset="0"/>
              </a:rPr>
              <a:t/>
            </a:r>
            <a:br>
              <a:rPr lang="en-GB" sz="2000" dirty="0">
                <a:latin typeface="Oranda BT" pitchFamily="18" charset="0"/>
              </a:rPr>
            </a:br>
            <a:r>
              <a:rPr lang="en-GB" sz="2000" dirty="0" err="1">
                <a:latin typeface="Oranda BT" pitchFamily="18" charset="0"/>
              </a:rPr>
              <a:t>Castax</a:t>
            </a:r>
            <a:r>
              <a:rPr lang="en-GB" sz="2000" dirty="0">
                <a:latin typeface="Oranda BT" pitchFamily="18" charset="0"/>
              </a:rPr>
              <a:t> Slovakia, s.r.o., </a:t>
            </a:r>
            <a:r>
              <a:rPr lang="en-GB" sz="2000" dirty="0" err="1" smtClean="0">
                <a:latin typeface="Oranda BT" pitchFamily="18" charset="0"/>
              </a:rPr>
              <a:t>Trenčín</a:t>
            </a:r>
            <a:r>
              <a:rPr lang="en-GB" sz="2000" dirty="0">
                <a:latin typeface="Oranda BT" pitchFamily="18" charset="0"/>
              </a:rPr>
              <a:t/>
            </a:r>
            <a:br>
              <a:rPr lang="en-GB" sz="2000" dirty="0">
                <a:latin typeface="Oranda BT" pitchFamily="18" charset="0"/>
              </a:rPr>
            </a:br>
            <a:r>
              <a:rPr lang="en-GB" sz="2000" dirty="0" err="1">
                <a:latin typeface="Oranda BT" pitchFamily="18" charset="0"/>
              </a:rPr>
              <a:t>razená</a:t>
            </a:r>
            <a:r>
              <a:rPr lang="en-GB" sz="2000" dirty="0">
                <a:latin typeface="Oranda BT" pitchFamily="18" charset="0"/>
              </a:rPr>
              <a:t>, </a:t>
            </a:r>
            <a:r>
              <a:rPr lang="en-GB" sz="2000" dirty="0" err="1">
                <a:latin typeface="Oranda BT" pitchFamily="18" charset="0"/>
              </a:rPr>
              <a:t>obojstranná</a:t>
            </a:r>
            <a:r>
              <a:rPr lang="en-GB" sz="2000" dirty="0">
                <a:latin typeface="Oranda BT" pitchFamily="18" charset="0"/>
              </a:rPr>
              <a:t/>
            </a:r>
            <a:br>
              <a:rPr lang="en-GB" sz="2000" dirty="0">
                <a:latin typeface="Oranda BT" pitchFamily="18" charset="0"/>
              </a:rPr>
            </a:br>
            <a:r>
              <a:rPr lang="en-GB" sz="2000" dirty="0">
                <a:latin typeface="Oranda BT" pitchFamily="18" charset="0"/>
              </a:rPr>
              <a:t>60 </a:t>
            </a:r>
            <a:r>
              <a:rPr lang="en-GB" sz="2000" dirty="0" smtClean="0">
                <a:latin typeface="Oranda BT" pitchFamily="18" charset="0"/>
              </a:rPr>
              <a:t>mm</a:t>
            </a:r>
            <a:r>
              <a:rPr lang="sk-SK" sz="2000" dirty="0" smtClean="0">
                <a:latin typeface="Oranda BT" pitchFamily="18" charset="0"/>
              </a:rPr>
              <a:t>, </a:t>
            </a:r>
            <a:r>
              <a:rPr lang="en-GB" sz="2000" dirty="0" err="1" smtClean="0">
                <a:latin typeface="Oranda BT" pitchFamily="18" charset="0"/>
              </a:rPr>
              <a:t>striebro</a:t>
            </a:r>
            <a:r>
              <a:rPr lang="en-GB" sz="2000" dirty="0" smtClean="0">
                <a:latin typeface="Oranda BT" pitchFamily="18" charset="0"/>
              </a:rPr>
              <a:t> </a:t>
            </a:r>
            <a:r>
              <a:rPr lang="en-GB" sz="2000" dirty="0">
                <a:latin typeface="Oranda BT" pitchFamily="18" charset="0"/>
              </a:rPr>
              <a:t>Ag 999, </a:t>
            </a:r>
            <a:r>
              <a:rPr lang="en-GB" sz="2000" dirty="0" err="1">
                <a:latin typeface="Oranda BT" pitchFamily="18" charset="0"/>
              </a:rPr>
              <a:t>meď</a:t>
            </a:r>
            <a:r>
              <a:rPr lang="en-GB" sz="2000" dirty="0">
                <a:latin typeface="Oranda BT" pitchFamily="18" charset="0"/>
              </a:rPr>
              <a:t> Cu</a:t>
            </a:r>
          </a:p>
        </p:txBody>
      </p:sp>
      <p:pic>
        <p:nvPicPr>
          <p:cNvPr id="276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76400" y="1797198"/>
            <a:ext cx="5807075" cy="281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720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342899" y="609600"/>
            <a:ext cx="8458200" cy="190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sk-SK" sz="2000" b="1" dirty="0" smtClean="0">
              <a:solidFill>
                <a:srgbClr val="736239"/>
              </a:solidFill>
              <a:latin typeface="Minion Pro" pitchFamily="18" charset="0"/>
            </a:endParaRPr>
          </a:p>
        </p:txBody>
      </p:sp>
      <p:sp>
        <p:nvSpPr>
          <p:cNvPr id="3" name="Obdélník 2"/>
          <p:cNvSpPr/>
          <p:nvPr/>
        </p:nvSpPr>
        <p:spPr>
          <a:xfrm>
            <a:off x="342899" y="583823"/>
            <a:ext cx="8208600" cy="5816977"/>
          </a:xfrm>
          <a:prstGeom prst="rect">
            <a:avLst/>
          </a:prstGeom>
        </p:spPr>
        <p:txBody>
          <a:bodyPr wrap="square">
            <a:spAutoFit/>
          </a:bodyPr>
          <a:lstStyle/>
          <a:p>
            <a:r>
              <a:rPr lang="sk-SK" sz="2000" b="1" dirty="0">
                <a:solidFill>
                  <a:srgbClr val="736239"/>
                </a:solidFill>
                <a:latin typeface="Minion Pro" pitchFamily="18" charset="0"/>
              </a:rPr>
              <a:t>M</a:t>
            </a:r>
            <a:r>
              <a:rPr lang="pl-PL" sz="2000" b="1" dirty="0">
                <a:solidFill>
                  <a:srgbClr val="736239"/>
                </a:solidFill>
                <a:latin typeface="Minion Pro" pitchFamily="18" charset="0"/>
              </a:rPr>
              <a:t>edailérska hymna </a:t>
            </a:r>
            <a:r>
              <a:rPr lang="pl-PL" sz="2000" b="1" dirty="0" smtClean="0">
                <a:solidFill>
                  <a:srgbClr val="736239"/>
                </a:solidFill>
                <a:latin typeface="Minion Pro" pitchFamily="18" charset="0"/>
              </a:rPr>
              <a:t>Medailérskeho klubu – </a:t>
            </a:r>
            <a:r>
              <a:rPr lang="pl-PL" sz="2000" b="1" dirty="0">
                <a:solidFill>
                  <a:srgbClr val="736239"/>
                </a:solidFill>
                <a:latin typeface="Minion Pro" pitchFamily="18" charset="0"/>
              </a:rPr>
              <a:t>verejná premiéra </a:t>
            </a:r>
            <a:endParaRPr lang="pl-PL" sz="2000" b="1" dirty="0" smtClean="0">
              <a:solidFill>
                <a:srgbClr val="736239"/>
              </a:solidFill>
              <a:latin typeface="Minion Pro" pitchFamily="18" charset="0"/>
            </a:endParaRPr>
          </a:p>
          <a:p>
            <a:r>
              <a:rPr lang="pl-PL" sz="2000" b="1" dirty="0" smtClean="0">
                <a:solidFill>
                  <a:srgbClr val="736239"/>
                </a:solidFill>
                <a:latin typeface="Minion Pro" pitchFamily="18" charset="0"/>
              </a:rPr>
              <a:t>©</a:t>
            </a:r>
            <a:r>
              <a:rPr lang="pl-PL" sz="2000" b="1" i="1" dirty="0" smtClean="0">
                <a:solidFill>
                  <a:srgbClr val="736239"/>
                </a:solidFill>
                <a:latin typeface="Minion Pro" pitchFamily="18" charset="0"/>
              </a:rPr>
              <a:t> Martin </a:t>
            </a:r>
            <a:r>
              <a:rPr lang="pl-PL" sz="2000" b="1" i="1" dirty="0">
                <a:solidFill>
                  <a:srgbClr val="736239"/>
                </a:solidFill>
                <a:latin typeface="Minion Pro" pitchFamily="18" charset="0"/>
              </a:rPr>
              <a:t>Zobek, Kremnica </a:t>
            </a:r>
            <a:r>
              <a:rPr lang="pl-PL" sz="2000" b="1" i="1" dirty="0" smtClean="0">
                <a:solidFill>
                  <a:srgbClr val="736239"/>
                </a:solidFill>
                <a:latin typeface="Minion Pro" pitchFamily="18" charset="0"/>
              </a:rPr>
              <a:t>- Tall Tunes</a:t>
            </a:r>
            <a:endParaRPr lang="pl-PL" sz="2000" b="1" i="1" dirty="0">
              <a:solidFill>
                <a:srgbClr val="736239"/>
              </a:solidFill>
              <a:latin typeface="Minion Pro" pitchFamily="18" charset="0"/>
            </a:endParaRPr>
          </a:p>
          <a:p>
            <a:endParaRPr lang="pl-PL" sz="2000" b="1" dirty="0" smtClean="0">
              <a:solidFill>
                <a:srgbClr val="736239"/>
              </a:solidFill>
              <a:latin typeface="Minion Pro" pitchFamily="18" charset="0"/>
            </a:endParaRPr>
          </a:p>
          <a:p>
            <a:endParaRPr lang="pl-PL" sz="2000" b="1" dirty="0">
              <a:solidFill>
                <a:srgbClr val="736239"/>
              </a:solidFill>
              <a:latin typeface="Minion Pro" pitchFamily="18" charset="0"/>
            </a:endParaRPr>
          </a:p>
          <a:p>
            <a:r>
              <a:rPr lang="sk-SK" sz="2000" b="1" dirty="0" smtClean="0">
                <a:solidFill>
                  <a:srgbClr val="736239"/>
                </a:solidFill>
                <a:latin typeface="Minion Pro" pitchFamily="18" charset="0"/>
              </a:rPr>
              <a:t>Názov: „Z </a:t>
            </a:r>
            <a:r>
              <a:rPr lang="sk-SK" sz="2000" b="1" dirty="0">
                <a:solidFill>
                  <a:srgbClr val="736239"/>
                </a:solidFill>
                <a:latin typeface="Minion Pro" pitchFamily="18" charset="0"/>
              </a:rPr>
              <a:t>kovu večnosť kujeme</a:t>
            </a:r>
            <a:r>
              <a:rPr lang="sk-SK" sz="2000" b="1" dirty="0" smtClean="0">
                <a:solidFill>
                  <a:srgbClr val="736239"/>
                </a:solidFill>
                <a:latin typeface="Minion Pro" pitchFamily="18" charset="0"/>
              </a:rPr>
              <a:t>.“ </a:t>
            </a:r>
            <a:endParaRPr lang="sk-SK" sz="2000" b="1" dirty="0">
              <a:solidFill>
                <a:srgbClr val="736239"/>
              </a:solidFill>
              <a:latin typeface="Minion Pro" pitchFamily="18" charset="0"/>
            </a:endParaRPr>
          </a:p>
          <a:p>
            <a:endParaRPr lang="sk-SK" sz="2000" b="1" dirty="0">
              <a:solidFill>
                <a:srgbClr val="736239"/>
              </a:solidFill>
              <a:latin typeface="Minion Pro" pitchFamily="18" charset="0"/>
            </a:endParaRPr>
          </a:p>
          <a:p>
            <a:r>
              <a:rPr lang="sk-SK" dirty="0" smtClean="0">
                <a:solidFill>
                  <a:srgbClr val="736239"/>
                </a:solidFill>
                <a:latin typeface="Minion Pro" pitchFamily="18" charset="0"/>
              </a:rPr>
              <a:t>V </a:t>
            </a:r>
            <a:r>
              <a:rPr lang="sk-SK" dirty="0">
                <a:solidFill>
                  <a:srgbClr val="736239"/>
                </a:solidFill>
                <a:latin typeface="Minion Pro" pitchFamily="18" charset="0"/>
              </a:rPr>
              <a:t>kovovej hlbine iskra sa zrodí</a:t>
            </a:r>
            <a:r>
              <a:rPr lang="sk-SK" dirty="0" smtClean="0">
                <a:solidFill>
                  <a:srgbClr val="736239"/>
                </a:solidFill>
                <a:latin typeface="Minion Pro" pitchFamily="18" charset="0"/>
              </a:rPr>
              <a:t>, v </a:t>
            </a:r>
            <a:r>
              <a:rPr lang="sk-SK" dirty="0">
                <a:solidFill>
                  <a:srgbClr val="736239"/>
                </a:solidFill>
                <a:latin typeface="Minion Pro" pitchFamily="18" charset="0"/>
              </a:rPr>
              <a:t>ruke majstra príbeh vychodí</a:t>
            </a:r>
            <a:r>
              <a:rPr lang="sk-SK" dirty="0" smtClean="0">
                <a:solidFill>
                  <a:srgbClr val="736239"/>
                </a:solidFill>
                <a:latin typeface="Minion Pro" pitchFamily="18" charset="0"/>
              </a:rPr>
              <a:t>. Z </a:t>
            </a:r>
            <a:r>
              <a:rPr lang="sk-SK" dirty="0">
                <a:solidFill>
                  <a:srgbClr val="736239"/>
                </a:solidFill>
                <a:latin typeface="Minion Pro" pitchFamily="18" charset="0"/>
              </a:rPr>
              <a:t>bronzu i zlata, v rytme dávnych snov</a:t>
            </a:r>
            <a:r>
              <a:rPr lang="sk-SK" dirty="0" smtClean="0">
                <a:solidFill>
                  <a:srgbClr val="736239"/>
                </a:solidFill>
                <a:latin typeface="Minion Pro" pitchFamily="18" charset="0"/>
              </a:rPr>
              <a:t>, vyrastá </a:t>
            </a:r>
            <a:r>
              <a:rPr lang="sk-SK" dirty="0">
                <a:solidFill>
                  <a:srgbClr val="736239"/>
                </a:solidFill>
                <a:latin typeface="Minion Pro" pitchFamily="18" charset="0"/>
              </a:rPr>
              <a:t>odkaz – večný ako kov</a:t>
            </a:r>
            <a:r>
              <a:rPr lang="sk-SK" dirty="0" smtClean="0">
                <a:solidFill>
                  <a:srgbClr val="736239"/>
                </a:solidFill>
                <a:latin typeface="Minion Pro" pitchFamily="18" charset="0"/>
              </a:rPr>
              <a:t>. </a:t>
            </a:r>
          </a:p>
          <a:p>
            <a:r>
              <a:rPr lang="sk-SK" dirty="0" smtClean="0">
                <a:solidFill>
                  <a:srgbClr val="736239"/>
                </a:solidFill>
                <a:latin typeface="Minion Pro" pitchFamily="18" charset="0"/>
              </a:rPr>
              <a:t>Sláva </a:t>
            </a:r>
            <a:r>
              <a:rPr lang="sk-SK" dirty="0">
                <a:solidFill>
                  <a:srgbClr val="736239"/>
                </a:solidFill>
                <a:latin typeface="Minion Pro" pitchFamily="18" charset="0"/>
              </a:rPr>
              <a:t>vám, čo tváre dejín vryli</a:t>
            </a:r>
            <a:r>
              <a:rPr lang="sk-SK" dirty="0" smtClean="0">
                <a:solidFill>
                  <a:srgbClr val="736239"/>
                </a:solidFill>
                <a:latin typeface="Minion Pro" pitchFamily="18" charset="0"/>
              </a:rPr>
              <a:t>, v </a:t>
            </a:r>
            <a:r>
              <a:rPr lang="sk-SK" dirty="0">
                <a:solidFill>
                  <a:srgbClr val="736239"/>
                </a:solidFill>
                <a:latin typeface="Minion Pro" pitchFamily="18" charset="0"/>
              </a:rPr>
              <a:t>kruhu kovu stopy duší skryli</a:t>
            </a:r>
            <a:r>
              <a:rPr lang="sk-SK" dirty="0" smtClean="0">
                <a:solidFill>
                  <a:srgbClr val="736239"/>
                </a:solidFill>
                <a:latin typeface="Minion Pro" pitchFamily="18" charset="0"/>
              </a:rPr>
              <a:t>. Bratislava</a:t>
            </a:r>
            <a:r>
              <a:rPr lang="sk-SK" dirty="0">
                <a:solidFill>
                  <a:srgbClr val="736239"/>
                </a:solidFill>
                <a:latin typeface="Minion Pro" pitchFamily="18" charset="0"/>
              </a:rPr>
              <a:t>, srdce klubu nášho</a:t>
            </a:r>
            <a:r>
              <a:rPr lang="sk-SK" dirty="0" smtClean="0">
                <a:solidFill>
                  <a:srgbClr val="736239"/>
                </a:solidFill>
                <a:latin typeface="Minion Pro" pitchFamily="18" charset="0"/>
              </a:rPr>
              <a:t>, medailérom </a:t>
            </a:r>
            <a:r>
              <a:rPr lang="sk-SK" dirty="0">
                <a:solidFill>
                  <a:srgbClr val="736239"/>
                </a:solidFill>
                <a:latin typeface="Minion Pro" pitchFamily="18" charset="0"/>
              </a:rPr>
              <a:t>svetlo talentu vášho</a:t>
            </a:r>
            <a:r>
              <a:rPr lang="sk-SK" dirty="0" smtClean="0">
                <a:solidFill>
                  <a:srgbClr val="736239"/>
                </a:solidFill>
                <a:latin typeface="Minion Pro" pitchFamily="18" charset="0"/>
              </a:rPr>
              <a:t>. Z </a:t>
            </a:r>
            <a:r>
              <a:rPr lang="sk-SK" dirty="0">
                <a:solidFill>
                  <a:srgbClr val="736239"/>
                </a:solidFill>
                <a:latin typeface="Minion Pro" pitchFamily="18" charset="0"/>
              </a:rPr>
              <a:t>kovu večnosť kujeme</a:t>
            </a:r>
            <a:r>
              <a:rPr lang="sk-SK" dirty="0" smtClean="0">
                <a:solidFill>
                  <a:srgbClr val="736239"/>
                </a:solidFill>
                <a:latin typeface="Minion Pro" pitchFamily="18" charset="0"/>
              </a:rPr>
              <a:t>, česť </a:t>
            </a:r>
            <a:r>
              <a:rPr lang="sk-SK" dirty="0">
                <a:solidFill>
                  <a:srgbClr val="736239"/>
                </a:solidFill>
                <a:latin typeface="Minion Pro" pitchFamily="18" charset="0"/>
              </a:rPr>
              <a:t>vám, majstri, v zlatej sláve</a:t>
            </a:r>
            <a:r>
              <a:rPr lang="sk-SK" dirty="0" smtClean="0">
                <a:solidFill>
                  <a:srgbClr val="736239"/>
                </a:solidFill>
                <a:latin typeface="Minion Pro" pitchFamily="18" charset="0"/>
              </a:rPr>
              <a:t>! </a:t>
            </a:r>
          </a:p>
          <a:p>
            <a:r>
              <a:rPr lang="sk-SK" dirty="0" smtClean="0">
                <a:solidFill>
                  <a:srgbClr val="736239"/>
                </a:solidFill>
                <a:latin typeface="Minion Pro" pitchFamily="18" charset="0"/>
              </a:rPr>
              <a:t>Na </a:t>
            </a:r>
            <a:r>
              <a:rPr lang="sk-SK" dirty="0">
                <a:solidFill>
                  <a:srgbClr val="736239"/>
                </a:solidFill>
                <a:latin typeface="Minion Pro" pitchFamily="18" charset="0"/>
              </a:rPr>
              <a:t>ploche malej vesmír sa otvorí</a:t>
            </a:r>
            <a:r>
              <a:rPr lang="sk-SK" dirty="0" smtClean="0">
                <a:solidFill>
                  <a:srgbClr val="736239"/>
                </a:solidFill>
                <a:latin typeface="Minion Pro" pitchFamily="18" charset="0"/>
              </a:rPr>
              <a:t>, hrdinstvo</a:t>
            </a:r>
            <a:r>
              <a:rPr lang="sk-SK" dirty="0">
                <a:solidFill>
                  <a:srgbClr val="736239"/>
                </a:solidFill>
                <a:latin typeface="Minion Pro" pitchFamily="18" charset="0"/>
              </a:rPr>
              <a:t>, múdrosť – v kruhu, čo horí</a:t>
            </a:r>
            <a:r>
              <a:rPr lang="sk-SK" dirty="0" smtClean="0">
                <a:solidFill>
                  <a:srgbClr val="736239"/>
                </a:solidFill>
                <a:latin typeface="Minion Pro" pitchFamily="18" charset="0"/>
              </a:rPr>
              <a:t>. Každá </a:t>
            </a:r>
            <a:r>
              <a:rPr lang="sk-SK" dirty="0">
                <a:solidFill>
                  <a:srgbClr val="736239"/>
                </a:solidFill>
                <a:latin typeface="Minion Pro" pitchFamily="18" charset="0"/>
              </a:rPr>
              <a:t>medaila – spev aj čin</a:t>
            </a:r>
            <a:r>
              <a:rPr lang="sk-SK" dirty="0" smtClean="0">
                <a:solidFill>
                  <a:srgbClr val="736239"/>
                </a:solidFill>
                <a:latin typeface="Minion Pro" pitchFamily="18" charset="0"/>
              </a:rPr>
              <a:t>, pieseň </a:t>
            </a:r>
            <a:r>
              <a:rPr lang="sk-SK" dirty="0">
                <a:solidFill>
                  <a:srgbClr val="736239"/>
                </a:solidFill>
                <a:latin typeface="Minion Pro" pitchFamily="18" charset="0"/>
              </a:rPr>
              <a:t>národa nezanikne s tým</a:t>
            </a:r>
            <a:r>
              <a:rPr lang="sk-SK" dirty="0" smtClean="0">
                <a:solidFill>
                  <a:srgbClr val="736239"/>
                </a:solidFill>
                <a:latin typeface="Minion Pro" pitchFamily="18" charset="0"/>
              </a:rPr>
              <a:t>. </a:t>
            </a:r>
          </a:p>
          <a:p>
            <a:r>
              <a:rPr lang="sk-SK" dirty="0" smtClean="0">
                <a:solidFill>
                  <a:srgbClr val="736239"/>
                </a:solidFill>
                <a:latin typeface="Minion Pro" pitchFamily="18" charset="0"/>
              </a:rPr>
              <a:t>Sláva </a:t>
            </a:r>
            <a:r>
              <a:rPr lang="sk-SK" dirty="0">
                <a:solidFill>
                  <a:srgbClr val="736239"/>
                </a:solidFill>
                <a:latin typeface="Minion Pro" pitchFamily="18" charset="0"/>
              </a:rPr>
              <a:t>vám, čo tváre dejín vryli</a:t>
            </a:r>
            <a:r>
              <a:rPr lang="sk-SK" dirty="0" smtClean="0">
                <a:solidFill>
                  <a:srgbClr val="736239"/>
                </a:solidFill>
                <a:latin typeface="Minion Pro" pitchFamily="18" charset="0"/>
              </a:rPr>
              <a:t>, v </a:t>
            </a:r>
            <a:r>
              <a:rPr lang="sk-SK" dirty="0">
                <a:solidFill>
                  <a:srgbClr val="736239"/>
                </a:solidFill>
                <a:latin typeface="Minion Pro" pitchFamily="18" charset="0"/>
              </a:rPr>
              <a:t>kruhu kovu stopy duší skryli</a:t>
            </a:r>
            <a:r>
              <a:rPr lang="sk-SK" dirty="0" smtClean="0">
                <a:solidFill>
                  <a:srgbClr val="736239"/>
                </a:solidFill>
                <a:latin typeface="Minion Pro" pitchFamily="18" charset="0"/>
              </a:rPr>
              <a:t>. Bratislava</a:t>
            </a:r>
            <a:r>
              <a:rPr lang="sk-SK" dirty="0">
                <a:solidFill>
                  <a:srgbClr val="736239"/>
                </a:solidFill>
                <a:latin typeface="Minion Pro" pitchFamily="18" charset="0"/>
              </a:rPr>
              <a:t>, srdce klubu nášho</a:t>
            </a:r>
            <a:r>
              <a:rPr lang="sk-SK" dirty="0" smtClean="0">
                <a:solidFill>
                  <a:srgbClr val="736239"/>
                </a:solidFill>
                <a:latin typeface="Minion Pro" pitchFamily="18" charset="0"/>
              </a:rPr>
              <a:t>, medailérom </a:t>
            </a:r>
            <a:r>
              <a:rPr lang="sk-SK" dirty="0">
                <a:solidFill>
                  <a:srgbClr val="736239"/>
                </a:solidFill>
                <a:latin typeface="Minion Pro" pitchFamily="18" charset="0"/>
              </a:rPr>
              <a:t>svetlo talentu vášho</a:t>
            </a:r>
            <a:r>
              <a:rPr lang="sk-SK" dirty="0" smtClean="0">
                <a:solidFill>
                  <a:srgbClr val="736239"/>
                </a:solidFill>
                <a:latin typeface="Minion Pro" pitchFamily="18" charset="0"/>
              </a:rPr>
              <a:t>. Z </a:t>
            </a:r>
            <a:r>
              <a:rPr lang="sk-SK" dirty="0">
                <a:solidFill>
                  <a:srgbClr val="736239"/>
                </a:solidFill>
                <a:latin typeface="Minion Pro" pitchFamily="18" charset="0"/>
              </a:rPr>
              <a:t>kovu večnosť kujeme</a:t>
            </a:r>
            <a:r>
              <a:rPr lang="sk-SK" dirty="0" smtClean="0">
                <a:solidFill>
                  <a:srgbClr val="736239"/>
                </a:solidFill>
                <a:latin typeface="Minion Pro" pitchFamily="18" charset="0"/>
              </a:rPr>
              <a:t>, česť </a:t>
            </a:r>
            <a:r>
              <a:rPr lang="sk-SK" dirty="0">
                <a:solidFill>
                  <a:srgbClr val="736239"/>
                </a:solidFill>
                <a:latin typeface="Minion Pro" pitchFamily="18" charset="0"/>
              </a:rPr>
              <a:t>vám, majstri, v zlatej sláve</a:t>
            </a:r>
            <a:r>
              <a:rPr lang="sk-SK" dirty="0" smtClean="0">
                <a:solidFill>
                  <a:srgbClr val="736239"/>
                </a:solidFill>
                <a:latin typeface="Minion Pro" pitchFamily="18" charset="0"/>
              </a:rPr>
              <a:t>! </a:t>
            </a:r>
          </a:p>
          <a:p>
            <a:r>
              <a:rPr lang="sk-SK" dirty="0" smtClean="0">
                <a:solidFill>
                  <a:srgbClr val="736239"/>
                </a:solidFill>
                <a:latin typeface="Minion Pro" pitchFamily="18" charset="0"/>
              </a:rPr>
              <a:t>Nech </a:t>
            </a:r>
            <a:r>
              <a:rPr lang="sk-SK" dirty="0">
                <a:solidFill>
                  <a:srgbClr val="736239"/>
                </a:solidFill>
                <a:latin typeface="Minion Pro" pitchFamily="18" charset="0"/>
              </a:rPr>
              <a:t>znie váš príbeh naprieč rokmi</a:t>
            </a:r>
            <a:r>
              <a:rPr lang="sk-SK" dirty="0" smtClean="0">
                <a:solidFill>
                  <a:srgbClr val="736239"/>
                </a:solidFill>
                <a:latin typeface="Minion Pro" pitchFamily="18" charset="0"/>
              </a:rPr>
              <a:t>, ako </a:t>
            </a:r>
            <a:r>
              <a:rPr lang="sk-SK" dirty="0">
                <a:solidFill>
                  <a:srgbClr val="736239"/>
                </a:solidFill>
                <a:latin typeface="Minion Pro" pitchFamily="18" charset="0"/>
              </a:rPr>
              <a:t>razba, čo pretrvá storočia</a:t>
            </a:r>
            <a:r>
              <a:rPr lang="sk-SK" dirty="0" smtClean="0">
                <a:solidFill>
                  <a:srgbClr val="736239"/>
                </a:solidFill>
                <a:latin typeface="Minion Pro" pitchFamily="18" charset="0"/>
              </a:rPr>
              <a:t>. Umenie </a:t>
            </a:r>
            <a:r>
              <a:rPr lang="sk-SK" dirty="0">
                <a:solidFill>
                  <a:srgbClr val="736239"/>
                </a:solidFill>
                <a:latin typeface="Minion Pro" pitchFamily="18" charset="0"/>
              </a:rPr>
              <a:t>tiché, no silné ako hromy –klub medailérov, naša pýcha</a:t>
            </a:r>
            <a:r>
              <a:rPr lang="sk-SK" dirty="0" smtClean="0">
                <a:solidFill>
                  <a:srgbClr val="736239"/>
                </a:solidFill>
                <a:latin typeface="Minion Pro" pitchFamily="18" charset="0"/>
              </a:rPr>
              <a:t>. </a:t>
            </a:r>
          </a:p>
          <a:p>
            <a:r>
              <a:rPr lang="sk-SK" dirty="0" smtClean="0">
                <a:solidFill>
                  <a:srgbClr val="736239"/>
                </a:solidFill>
                <a:latin typeface="Minion Pro" pitchFamily="18" charset="0"/>
              </a:rPr>
              <a:t>Z </a:t>
            </a:r>
            <a:r>
              <a:rPr lang="sk-SK" dirty="0">
                <a:solidFill>
                  <a:srgbClr val="736239"/>
                </a:solidFill>
                <a:latin typeface="Minion Pro" pitchFamily="18" charset="0"/>
              </a:rPr>
              <a:t>kovu večnosť kujeme</a:t>
            </a:r>
            <a:r>
              <a:rPr lang="sk-SK" dirty="0" smtClean="0">
                <a:solidFill>
                  <a:srgbClr val="736239"/>
                </a:solidFill>
                <a:latin typeface="Minion Pro" pitchFamily="18" charset="0"/>
              </a:rPr>
              <a:t>, každú </a:t>
            </a:r>
            <a:r>
              <a:rPr lang="sk-SK" dirty="0">
                <a:solidFill>
                  <a:srgbClr val="736239"/>
                </a:solidFill>
                <a:latin typeface="Minion Pro" pitchFamily="18" charset="0"/>
              </a:rPr>
              <a:t>iskru vážime</a:t>
            </a:r>
            <a:r>
              <a:rPr lang="sk-SK" dirty="0" smtClean="0">
                <a:solidFill>
                  <a:srgbClr val="736239"/>
                </a:solidFill>
                <a:latin typeface="Minion Pro" pitchFamily="18" charset="0"/>
              </a:rPr>
              <a:t>. Sláva </a:t>
            </a:r>
            <a:r>
              <a:rPr lang="sk-SK" dirty="0">
                <a:solidFill>
                  <a:srgbClr val="736239"/>
                </a:solidFill>
                <a:latin typeface="Minion Pro" pitchFamily="18" charset="0"/>
              </a:rPr>
              <a:t>žije v reliéfoch</a:t>
            </a:r>
            <a:r>
              <a:rPr lang="sk-SK" dirty="0" smtClean="0">
                <a:solidFill>
                  <a:srgbClr val="736239"/>
                </a:solidFill>
                <a:latin typeface="Minion Pro" pitchFamily="18" charset="0"/>
              </a:rPr>
              <a:t>, V </a:t>
            </a:r>
            <a:r>
              <a:rPr lang="sk-SK" dirty="0">
                <a:solidFill>
                  <a:srgbClr val="736239"/>
                </a:solidFill>
                <a:latin typeface="Minion Pro" pitchFamily="18" charset="0"/>
              </a:rPr>
              <a:t>medailérskych snoch.</a:t>
            </a:r>
          </a:p>
        </p:txBody>
      </p:sp>
      <p:pic>
        <p:nvPicPr>
          <p:cNvPr id="13" name="Picture 3" descr="E:\MyFilez\MyDocs\Tovar\Mince\00_Diff\00_diff\Plakety-medaily\Medailérsky klub\03_\01_Logo\02_W\Socialne siete\youtub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5131" y="11430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MyFilez\MyDocs\Tovar\Mince\00_Diff\00_diff\Plakety-medaily\Medailérsky klub\03_\01_Projekty\01_Medaila roka\_pix\logá\Spotify_logo_with_text.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323000"/>
            <a:ext cx="1196883"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4149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1800" u="sng" dirty="0" smtClean="0">
                <a:solidFill>
                  <a:schemeClr val="tx1">
                    <a:lumMod val="75000"/>
                    <a:lumOff val="25000"/>
                  </a:schemeClr>
                </a:solidFill>
              </a:rPr>
              <a:t>https://medailerskyklub.art/ocenenie-medaila-roka-2024/</a:t>
            </a:r>
            <a:endParaRPr lang="en-GB" sz="1800" u="sng" dirty="0">
              <a:solidFill>
                <a:schemeClr val="tx1">
                  <a:lumMod val="75000"/>
                  <a:lumOff val="25000"/>
                </a:schemeClr>
              </a:solidFill>
            </a:endParaRPr>
          </a:p>
        </p:txBody>
      </p:sp>
      <p:pic>
        <p:nvPicPr>
          <p:cNvPr id="1026"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121" y="5029200"/>
            <a:ext cx="5447079" cy="130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999" y="2534600"/>
            <a:ext cx="2376000" cy="2376000"/>
          </a:xfrm>
          <a:prstGeom prst="rect">
            <a:avLst/>
          </a:prstGeom>
        </p:spPr>
      </p:pic>
      <p:pic>
        <p:nvPicPr>
          <p:cNvPr id="1028" name="Picture 4" descr="F:\MyFilez\MyDocs\Tovar\Mince\00_Diff\00_diff\Plakety-medaily\Medailérsky klub\03_\01_Logo\02_W\Socialne siete\insta-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700" y="623520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MyFilez\MyDocs\Tovar\Mince\00_Diff\00_diff\Plakety-medaily\Medailérsky klub\03_\01_Logo\02_W\Socialne siete\facebook-ic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900" y="623520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MyFilez\MyDocs\Tovar\Mince\00_Diff\00_diff\Plakety-medaily\Medailérsky klub\03_\01_Logo\02_W\Socialne siete\WhatsAp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9200" y="6256450"/>
            <a:ext cx="360000" cy="3649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MyFilez\MyDocs\Tovar\Mince\00_Diff\00_diff\Plakety-medaily\Medailérsky klub\03_\01_Logo\02_W\Socialne siete\X.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8800" y="623520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8077200" y="6272521"/>
            <a:ext cx="327857" cy="32785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F:\MyFilez\MyDocs\Tovar\Mince\00_Diff\00_diff\Plakety-medaily\Medailérsky klub\03_\01_Logo\02_W\Socialne siete\e-mai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3687" y="6269400"/>
            <a:ext cx="54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685800" y="3000657"/>
            <a:ext cx="7772400" cy="84931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dirty="0">
              <a:solidFill>
                <a:srgbClr val="736239"/>
              </a:solidFill>
              <a:latin typeface="Minion Pro" pitchFamily="18" charset="0"/>
            </a:endParaRPr>
          </a:p>
        </p:txBody>
      </p:sp>
      <p:sp>
        <p:nvSpPr>
          <p:cNvPr id="15" name="Title 1"/>
          <p:cNvSpPr txBox="1">
            <a:spLocks/>
          </p:cNvSpPr>
          <p:nvPr/>
        </p:nvSpPr>
        <p:spPr>
          <a:xfrm>
            <a:off x="685800" y="381000"/>
            <a:ext cx="7772400" cy="2057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2500" dirty="0" smtClean="0">
                <a:solidFill>
                  <a:srgbClr val="736239"/>
                </a:solidFill>
                <a:latin typeface="Minion Pro" pitchFamily="18" charset="0"/>
              </a:rPr>
              <a:t>To bolo</a:t>
            </a:r>
          </a:p>
          <a:p>
            <a:r>
              <a:rPr lang="sk-SK" sz="2500" b="1" dirty="0">
                <a:solidFill>
                  <a:srgbClr val="736239"/>
                </a:solidFill>
                <a:latin typeface="Minion Pro" pitchFamily="18" charset="0"/>
              </a:rPr>
              <a:t>Slávnostné vyhlasovanie </a:t>
            </a:r>
            <a:r>
              <a:rPr lang="sk-SK" sz="2500" b="1" dirty="0" smtClean="0">
                <a:solidFill>
                  <a:srgbClr val="736239"/>
                </a:solidFill>
                <a:latin typeface="Minion Pro" pitchFamily="18" charset="0"/>
              </a:rPr>
              <a:t>výsledkov</a:t>
            </a:r>
          </a:p>
          <a:p>
            <a:r>
              <a:rPr lang="sk-SK" b="1" u="sng" dirty="0" smtClean="0">
                <a:solidFill>
                  <a:srgbClr val="736239"/>
                </a:solidFill>
                <a:latin typeface="Minion Pro" pitchFamily="18" charset="0"/>
              </a:rPr>
              <a:t>Medaila roka 2024</a:t>
            </a:r>
          </a:p>
          <a:p>
            <a:r>
              <a:rPr lang="sk-SK" sz="3200" dirty="0" smtClean="0">
                <a:solidFill>
                  <a:srgbClr val="736239"/>
                </a:solidFill>
                <a:latin typeface="Minion Pro" pitchFamily="18" charset="0"/>
              </a:rPr>
              <a:t>Vďaka </a:t>
            </a:r>
            <a:r>
              <a:rPr lang="sk-SK" sz="3200" dirty="0">
                <a:solidFill>
                  <a:srgbClr val="736239"/>
                </a:solidFill>
                <a:latin typeface="Minion Pro" pitchFamily="18" charset="0"/>
              </a:rPr>
              <a:t>za pozornosť</a:t>
            </a:r>
            <a:r>
              <a:rPr lang="sk-SK" sz="3200" dirty="0" smtClean="0">
                <a:solidFill>
                  <a:srgbClr val="736239"/>
                </a:solidFill>
                <a:latin typeface="Minion Pro" pitchFamily="18" charset="0"/>
              </a:rPr>
              <a:t>!</a:t>
            </a:r>
            <a:endParaRPr lang="en-GB" sz="3200" dirty="0">
              <a:solidFill>
                <a:srgbClr val="736239"/>
              </a:solidFill>
              <a:latin typeface="Minion Pro" pitchFamily="18" charset="0"/>
            </a:endParaRPr>
          </a:p>
        </p:txBody>
      </p:sp>
    </p:spTree>
    <p:extLst>
      <p:ext uri="{BB962C8B-B14F-4D97-AF65-F5344CB8AC3E}">
        <p14:creationId xmlns:p14="http://schemas.microsoft.com/office/powerpoint/2010/main" val="56159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194674"/>
          </a:xfrm>
          <a:prstGeom prst="rect">
            <a:avLst/>
          </a:prstGeom>
        </p:spPr>
        <p:txBody>
          <a:bodyPr wrap="square">
            <a:normAutofit fontScale="92500" lnSpcReduction="20000"/>
          </a:bodyPr>
          <a:lstStyle/>
          <a:p>
            <a:pPr algn="ctr"/>
            <a:r>
              <a:rPr lang="sk-SK" sz="2000" b="1" u="sng" dirty="0" smtClean="0">
                <a:latin typeface="Oranda BT" pitchFamily="18" charset="0"/>
              </a:rPr>
              <a:t>Medailérsky klub</a:t>
            </a:r>
            <a:r>
              <a:rPr lang="sk-SK" sz="2000" u="sng" dirty="0" smtClean="0">
                <a:latin typeface="Oranda BT" pitchFamily="18" charset="0"/>
              </a:rPr>
              <a:t/>
            </a:r>
            <a:br>
              <a:rPr lang="sk-SK" sz="2000" u="sng" dirty="0" smtClean="0">
                <a:latin typeface="Oranda BT" pitchFamily="18" charset="0"/>
              </a:rPr>
            </a:br>
            <a:endParaRPr lang="sk-SK" sz="2000" u="sng" dirty="0" smtClean="0">
              <a:latin typeface="Oranda BT" pitchFamily="18" charset="0"/>
            </a:endParaRPr>
          </a:p>
          <a:p>
            <a:r>
              <a:rPr lang="sk-SK" sz="2000" b="1" u="sng" dirty="0" smtClean="0">
                <a:latin typeface="Oranda BT" pitchFamily="18" charset="0"/>
              </a:rPr>
              <a:t>Realizované aktivity</a:t>
            </a:r>
            <a:r>
              <a:rPr lang="sk-SK" sz="2000" dirty="0" smtClean="0">
                <a:latin typeface="Oranda BT" pitchFamily="18" charset="0"/>
              </a:rPr>
              <a:t>:</a:t>
            </a:r>
          </a:p>
          <a:p>
            <a:pPr marL="342900" indent="-342900">
              <a:buFontTx/>
              <a:buChar char="-"/>
            </a:pPr>
            <a:r>
              <a:rPr lang="sk-SK" sz="2000" dirty="0" smtClean="0">
                <a:latin typeface="Oranda BT" pitchFamily="18" charset="0"/>
              </a:rPr>
              <a:t>vydanie 2 zberateľských medailí – </a:t>
            </a:r>
            <a:r>
              <a:rPr lang="sk-SK" sz="2000" i="1" u="sng" dirty="0" smtClean="0">
                <a:latin typeface="Oranda BT" pitchFamily="18" charset="0"/>
              </a:rPr>
              <a:t>Pribinove slávnosti 2023</a:t>
            </a:r>
            <a:r>
              <a:rPr lang="sk-SK" sz="2000" dirty="0" smtClean="0">
                <a:latin typeface="Oranda BT" pitchFamily="18" charset="0"/>
              </a:rPr>
              <a:t> a </a:t>
            </a:r>
            <a:r>
              <a:rPr lang="sk-SK" sz="2000" i="1" u="sng" dirty="0" smtClean="0">
                <a:latin typeface="Oranda BT" pitchFamily="18" charset="0"/>
              </a:rPr>
              <a:t>Marián </a:t>
            </a:r>
            <a:r>
              <a:rPr lang="sk-SK" sz="2000" i="1" u="sng" dirty="0" err="1" smtClean="0">
                <a:latin typeface="Oranda BT" pitchFamily="18" charset="0"/>
              </a:rPr>
              <a:t>Polonský</a:t>
            </a:r>
            <a:r>
              <a:rPr lang="sk-SK" sz="2000" i="1" u="sng" dirty="0" smtClean="0">
                <a:latin typeface="Oranda BT" pitchFamily="18" charset="0"/>
              </a:rPr>
              <a:t> – 80 rokov</a:t>
            </a:r>
          </a:p>
          <a:p>
            <a:pPr marL="342900" indent="-342900">
              <a:buFontTx/>
              <a:buChar char="-"/>
            </a:pPr>
            <a:r>
              <a:rPr lang="sk-SK" sz="2000" dirty="0" smtClean="0">
                <a:latin typeface="Oranda BT" pitchFamily="18" charset="0"/>
              </a:rPr>
              <a:t>publikačná činnosť: Katalóg </a:t>
            </a:r>
            <a:r>
              <a:rPr lang="sk-SK" sz="2000" dirty="0">
                <a:latin typeface="Oranda BT" pitchFamily="18" charset="0"/>
              </a:rPr>
              <a:t>medailí </a:t>
            </a:r>
            <a:r>
              <a:rPr lang="sk-SK" sz="2000" dirty="0" smtClean="0">
                <a:latin typeface="Oranda BT" pitchFamily="18" charset="0"/>
              </a:rPr>
              <a:t>„</a:t>
            </a:r>
            <a:r>
              <a:rPr lang="sk-SK" sz="2000" i="1" dirty="0" smtClean="0">
                <a:latin typeface="Oranda BT" pitchFamily="18" charset="0"/>
              </a:rPr>
              <a:t>Marián </a:t>
            </a:r>
            <a:r>
              <a:rPr lang="sk-SK" sz="2000" i="1" dirty="0">
                <a:latin typeface="Oranda BT" pitchFamily="18" charset="0"/>
              </a:rPr>
              <a:t>Polonský </a:t>
            </a:r>
            <a:r>
              <a:rPr lang="sk-SK" sz="2000" i="1" dirty="0" smtClean="0">
                <a:latin typeface="Oranda BT" pitchFamily="18" charset="0"/>
              </a:rPr>
              <a:t>medaily</a:t>
            </a:r>
            <a:r>
              <a:rPr lang="sk-SK" sz="2000" dirty="0" smtClean="0">
                <a:latin typeface="Oranda BT" pitchFamily="18" charset="0"/>
              </a:rPr>
              <a:t>“, </a:t>
            </a:r>
            <a:r>
              <a:rPr lang="sk-SK" sz="2000" i="1" dirty="0" smtClean="0">
                <a:latin typeface="Oranda BT" pitchFamily="18" charset="0"/>
              </a:rPr>
              <a:t>Milan </a:t>
            </a:r>
            <a:r>
              <a:rPr lang="sk-SK" sz="2000" i="1" dirty="0" err="1">
                <a:latin typeface="Oranda BT" pitchFamily="18" charset="0"/>
              </a:rPr>
              <a:t>Struhárik</a:t>
            </a:r>
            <a:r>
              <a:rPr lang="sk-SK" sz="2000" dirty="0">
                <a:latin typeface="Oranda BT" pitchFamily="18" charset="0"/>
              </a:rPr>
              <a:t> </a:t>
            </a:r>
            <a:r>
              <a:rPr lang="sk-SK" sz="2000" dirty="0" smtClean="0">
                <a:latin typeface="Oranda BT" pitchFamily="18" charset="0"/>
              </a:rPr>
              <a:t> - súpis </a:t>
            </a:r>
            <a:r>
              <a:rPr lang="sk-SK" sz="2000" dirty="0">
                <a:latin typeface="Oranda BT" pitchFamily="18" charset="0"/>
              </a:rPr>
              <a:t>medailí, drobnej plastiky, drevorezby </a:t>
            </a:r>
            <a:r>
              <a:rPr lang="sk-SK" sz="2000" dirty="0" smtClean="0">
                <a:latin typeface="Oranda BT" pitchFamily="18" charset="0"/>
              </a:rPr>
              <a:t>(jún 2026),</a:t>
            </a:r>
            <a:endParaRPr lang="sk-SK" sz="2000" dirty="0">
              <a:latin typeface="Oranda BT" pitchFamily="18" charset="0"/>
            </a:endParaRPr>
          </a:p>
          <a:p>
            <a:pPr marL="342900" indent="-342900">
              <a:buFontTx/>
              <a:buChar char="-"/>
            </a:pPr>
            <a:r>
              <a:rPr lang="sk-SK" sz="2000" dirty="0" smtClean="0">
                <a:latin typeface="Oranda BT" pitchFamily="18" charset="0"/>
              </a:rPr>
              <a:t>zorganizovanie 3 ročníkov ocenenia Medaila roka</a:t>
            </a:r>
          </a:p>
          <a:p>
            <a:pPr marL="342900" indent="-342900">
              <a:buFontTx/>
              <a:buChar char="-"/>
            </a:pPr>
            <a:endParaRPr lang="sk-SK" sz="2000" dirty="0" smtClean="0">
              <a:latin typeface="Oranda BT" pitchFamily="18" charset="0"/>
            </a:endParaRPr>
          </a:p>
          <a:p>
            <a:r>
              <a:rPr lang="sk-SK" sz="2000" b="1" u="sng" dirty="0" smtClean="0">
                <a:latin typeface="Oranda BT" pitchFamily="18" charset="0"/>
              </a:rPr>
              <a:t>Plánované aktivity</a:t>
            </a:r>
            <a:r>
              <a:rPr lang="sk-SK" sz="2000" dirty="0" smtClean="0">
                <a:latin typeface="Oranda BT" pitchFamily="18" charset="0"/>
              </a:rPr>
              <a:t>:</a:t>
            </a:r>
          </a:p>
          <a:p>
            <a:pPr marL="342900" indent="-342900">
              <a:buFontTx/>
              <a:buChar char="-"/>
            </a:pPr>
            <a:r>
              <a:rPr lang="sk-SK" sz="2000" u="sng" dirty="0" smtClean="0">
                <a:latin typeface="Oranda BT" pitchFamily="18" charset="0"/>
              </a:rPr>
              <a:t>vydanie medailí</a:t>
            </a:r>
            <a:r>
              <a:rPr lang="sk-SK" sz="2000" dirty="0" smtClean="0">
                <a:latin typeface="Oranda BT" pitchFamily="18" charset="0"/>
              </a:rPr>
              <a:t>: prof. </a:t>
            </a:r>
            <a:r>
              <a:rPr lang="sk-SK" sz="2000" u="sng" dirty="0" smtClean="0">
                <a:latin typeface="Oranda BT" pitchFamily="18" charset="0"/>
              </a:rPr>
              <a:t>Rudolf Pribiš</a:t>
            </a:r>
            <a:r>
              <a:rPr lang="sk-SK" sz="2000" dirty="0" smtClean="0">
                <a:latin typeface="Oranda BT" pitchFamily="18" charset="0"/>
              </a:rPr>
              <a:t>; Mons. </a:t>
            </a:r>
            <a:r>
              <a:rPr lang="sk-SK" sz="2000" u="sng" dirty="0">
                <a:latin typeface="Oranda BT" pitchFamily="18" charset="0"/>
              </a:rPr>
              <a:t>Andrej Hlinka – 160. výročie narodenia a 30. výročie vzniku Radu Andreja Hlinku</a:t>
            </a:r>
            <a:r>
              <a:rPr lang="sk-SK" sz="2000" dirty="0">
                <a:latin typeface="Oranda BT" pitchFamily="18" charset="0"/>
              </a:rPr>
              <a:t> / </a:t>
            </a:r>
            <a:r>
              <a:rPr lang="sk-SK" sz="2000" u="sng" dirty="0">
                <a:latin typeface="Oranda BT" pitchFamily="18" charset="0"/>
              </a:rPr>
              <a:t>Matka Sedembolestná – Patrónka Slovenska</a:t>
            </a:r>
            <a:r>
              <a:rPr lang="sk-SK" sz="2000" dirty="0">
                <a:latin typeface="Oranda BT" pitchFamily="18" charset="0"/>
              </a:rPr>
              <a:t>; </a:t>
            </a:r>
            <a:r>
              <a:rPr lang="sk-SK" sz="2000" dirty="0" smtClean="0">
                <a:latin typeface="Oranda BT" pitchFamily="18" charset="0"/>
              </a:rPr>
              <a:t>voľná tvorba</a:t>
            </a:r>
          </a:p>
          <a:p>
            <a:pPr marL="342900" indent="-342900">
              <a:buFontTx/>
              <a:buChar char="-"/>
            </a:pPr>
            <a:r>
              <a:rPr lang="sk-SK" sz="2000" i="1" u="sng" dirty="0" smtClean="0">
                <a:latin typeface="Oranda BT" pitchFamily="18" charset="0"/>
              </a:rPr>
              <a:t>„</a:t>
            </a:r>
            <a:r>
              <a:rPr lang="sk-SK" sz="2000" i="1" u="sng" dirty="0" err="1" smtClean="0">
                <a:latin typeface="Oranda BT" pitchFamily="18" charset="0"/>
              </a:rPr>
              <a:t>Haimannov</a:t>
            </a:r>
            <a:r>
              <a:rPr lang="sk-SK" sz="2000" i="1" u="sng" dirty="0" smtClean="0">
                <a:latin typeface="Oranda BT" pitchFamily="18" charset="0"/>
              </a:rPr>
              <a:t> slovník medailí“ : </a:t>
            </a:r>
          </a:p>
          <a:p>
            <a:pPr marL="363538"/>
            <a:r>
              <a:rPr lang="sk-SK" sz="2000" i="1" u="sng" dirty="0" err="1" smtClean="0">
                <a:latin typeface="Oranda BT" pitchFamily="18" charset="0"/>
              </a:rPr>
              <a:t>Petr</a:t>
            </a:r>
            <a:r>
              <a:rPr lang="sk-SK" sz="2000" i="1" u="sng" dirty="0" smtClean="0">
                <a:latin typeface="Oranda BT" pitchFamily="18" charset="0"/>
              </a:rPr>
              <a:t> </a:t>
            </a:r>
            <a:r>
              <a:rPr lang="sk-SK" sz="2000" i="1" u="sng" dirty="0" err="1" smtClean="0">
                <a:latin typeface="Oranda BT" pitchFamily="18" charset="0"/>
              </a:rPr>
              <a:t>Haimann</a:t>
            </a:r>
            <a:r>
              <a:rPr lang="sk-SK" sz="2000" i="1" u="sng" dirty="0" smtClean="0">
                <a:latin typeface="Oranda BT" pitchFamily="18" charset="0"/>
              </a:rPr>
              <a:t>: Slovník </a:t>
            </a:r>
            <a:r>
              <a:rPr lang="sk-SK" sz="2000" i="1" u="sng" dirty="0" err="1" smtClean="0">
                <a:latin typeface="Oranda BT" pitchFamily="18" charset="0"/>
              </a:rPr>
              <a:t>autorů</a:t>
            </a:r>
            <a:r>
              <a:rPr lang="sk-SK" sz="2000" i="1" u="sng" dirty="0" smtClean="0">
                <a:latin typeface="Oranda BT" pitchFamily="18" charset="0"/>
              </a:rPr>
              <a:t> a </a:t>
            </a:r>
            <a:r>
              <a:rPr lang="sk-SK" sz="2000" i="1" u="sng" dirty="0" err="1" smtClean="0">
                <a:latin typeface="Oranda BT" pitchFamily="18" charset="0"/>
              </a:rPr>
              <a:t>zhotovitelů</a:t>
            </a:r>
            <a:r>
              <a:rPr lang="sk-SK" sz="2000" i="1" u="sng" dirty="0" smtClean="0">
                <a:latin typeface="Oranda BT" pitchFamily="18" charset="0"/>
              </a:rPr>
              <a:t> mincí, medailí, </a:t>
            </a:r>
            <a:r>
              <a:rPr lang="sk-SK" sz="2000" i="1" u="sng" dirty="0" err="1" smtClean="0">
                <a:latin typeface="Oranda BT" pitchFamily="18" charset="0"/>
              </a:rPr>
              <a:t>plaket</a:t>
            </a:r>
            <a:r>
              <a:rPr lang="sk-SK" sz="2000" i="1" dirty="0" smtClean="0">
                <a:latin typeface="Oranda BT" pitchFamily="18" charset="0"/>
              </a:rPr>
              <a:t>, </a:t>
            </a:r>
            <a:r>
              <a:rPr lang="sk-SK" sz="2000" i="1" dirty="0" err="1" smtClean="0">
                <a:latin typeface="Oranda BT" pitchFamily="18" charset="0"/>
              </a:rPr>
              <a:t>vyznamenání</a:t>
            </a:r>
            <a:r>
              <a:rPr lang="sk-SK" sz="2000" i="1" dirty="0" smtClean="0">
                <a:latin typeface="Oranda BT" pitchFamily="18" charset="0"/>
              </a:rPr>
              <a:t> a </a:t>
            </a:r>
            <a:r>
              <a:rPr lang="sk-SK" sz="2000" i="1" dirty="0" err="1" smtClean="0">
                <a:latin typeface="Oranda BT" pitchFamily="18" charset="0"/>
              </a:rPr>
              <a:t>odznaků</a:t>
            </a:r>
            <a:r>
              <a:rPr lang="sk-SK" sz="2000" i="1" dirty="0" smtClean="0">
                <a:latin typeface="Oranda BT" pitchFamily="18" charset="0"/>
              </a:rPr>
              <a:t> (</a:t>
            </a:r>
            <a:r>
              <a:rPr lang="sk-SK" sz="2000" i="1" dirty="0" err="1" smtClean="0">
                <a:latin typeface="Oranda BT" pitchFamily="18" charset="0"/>
              </a:rPr>
              <a:t>se</a:t>
            </a:r>
            <a:r>
              <a:rPr lang="sk-SK" sz="2000" i="1" dirty="0" smtClean="0">
                <a:latin typeface="Oranda BT" pitchFamily="18" charset="0"/>
              </a:rPr>
              <a:t> </a:t>
            </a:r>
            <a:r>
              <a:rPr lang="sk-SK" sz="2000" i="1" dirty="0" err="1" smtClean="0">
                <a:latin typeface="Oranda BT" pitchFamily="18" charset="0"/>
              </a:rPr>
              <a:t>vztahem</a:t>
            </a:r>
            <a:r>
              <a:rPr lang="sk-SK" sz="2000" i="1" dirty="0" smtClean="0">
                <a:latin typeface="Oranda BT" pitchFamily="18" charset="0"/>
              </a:rPr>
              <a:t> k Čechám, </a:t>
            </a:r>
            <a:r>
              <a:rPr lang="sk-SK" sz="2000" i="1" dirty="0" err="1" smtClean="0">
                <a:latin typeface="Oranda BT" pitchFamily="18" charset="0"/>
              </a:rPr>
              <a:t>Moravě</a:t>
            </a:r>
            <a:r>
              <a:rPr lang="sk-SK" sz="2000" i="1" dirty="0" smtClean="0">
                <a:latin typeface="Oranda BT" pitchFamily="18" charset="0"/>
              </a:rPr>
              <a:t>, </a:t>
            </a:r>
            <a:r>
              <a:rPr lang="sk-SK" sz="2000" i="1" dirty="0" err="1" smtClean="0">
                <a:latin typeface="Oranda BT" pitchFamily="18" charset="0"/>
              </a:rPr>
              <a:t>Slezsku</a:t>
            </a:r>
            <a:r>
              <a:rPr lang="sk-SK" sz="2000" i="1" dirty="0" smtClean="0">
                <a:latin typeface="Oranda BT" pitchFamily="18" charset="0"/>
              </a:rPr>
              <a:t> a Slovensku (1505-2005))</a:t>
            </a:r>
            <a:r>
              <a:rPr lang="sk-SK" sz="2000" dirty="0" smtClean="0">
                <a:latin typeface="Oranda BT" pitchFamily="18" charset="0"/>
              </a:rPr>
              <a:t/>
            </a:r>
            <a:br>
              <a:rPr lang="sk-SK" sz="2000" dirty="0" smtClean="0">
                <a:latin typeface="Oranda BT" pitchFamily="18" charset="0"/>
              </a:rPr>
            </a:br>
            <a:r>
              <a:rPr lang="sk-SK" sz="2000" dirty="0" smtClean="0">
                <a:latin typeface="Oranda BT" pitchFamily="18" charset="0"/>
              </a:rPr>
              <a:t>A. </a:t>
            </a:r>
            <a:r>
              <a:rPr lang="sk-SK" sz="2000" u="sng" dirty="0" smtClean="0">
                <a:latin typeface="Oranda BT" pitchFamily="18" charset="0"/>
              </a:rPr>
              <a:t>doplnenie printového</a:t>
            </a:r>
            <a:r>
              <a:rPr lang="sk-SK" sz="2000" dirty="0" smtClean="0">
                <a:latin typeface="Oranda BT" pitchFamily="18" charset="0"/>
              </a:rPr>
              <a:t> slovníka a vydanie formou dodatku, B. vytvorenie skrátenej živej </a:t>
            </a:r>
            <a:r>
              <a:rPr lang="sk-SK" sz="2000" u="sng" dirty="0" smtClean="0">
                <a:latin typeface="Oranda BT" pitchFamily="18" charset="0"/>
              </a:rPr>
              <a:t>on-line verzie</a:t>
            </a:r>
            <a:r>
              <a:rPr lang="sk-SK" sz="2000" dirty="0" smtClean="0">
                <a:latin typeface="Oranda BT" pitchFamily="18" charset="0"/>
              </a:rPr>
              <a:t> slovníka (aktualizácie údajov, pridanie fotografií)</a:t>
            </a:r>
          </a:p>
          <a:p>
            <a:pPr marL="363538" indent="-1588"/>
            <a:r>
              <a:rPr lang="sk-SK" sz="2000" i="1" dirty="0" smtClean="0">
                <a:latin typeface="Oranda BT" pitchFamily="18" charset="0"/>
              </a:rPr>
              <a:t>C</a:t>
            </a:r>
            <a:r>
              <a:rPr lang="en-GB" sz="2000" i="1" dirty="0" err="1" smtClean="0">
                <a:latin typeface="Oranda BT" pitchFamily="18" charset="0"/>
              </a:rPr>
              <a:t>ieľ</a:t>
            </a:r>
            <a:r>
              <a:rPr lang="en-GB" sz="2000" i="1" dirty="0">
                <a:latin typeface="Oranda BT" pitchFamily="18" charset="0"/>
              </a:rPr>
              <a:t>: </a:t>
            </a:r>
            <a:r>
              <a:rPr lang="en-GB" sz="2000" dirty="0" err="1">
                <a:latin typeface="Oranda BT" pitchFamily="18" charset="0"/>
              </a:rPr>
              <a:t>poskytnúť</a:t>
            </a:r>
            <a:r>
              <a:rPr lang="en-GB" sz="2000" dirty="0">
                <a:latin typeface="Oranda BT" pitchFamily="18" charset="0"/>
              </a:rPr>
              <a:t> </a:t>
            </a:r>
            <a:r>
              <a:rPr lang="en-GB" sz="2000" dirty="0" err="1">
                <a:latin typeface="Oranda BT" pitchFamily="18" charset="0"/>
              </a:rPr>
              <a:t>servis</a:t>
            </a:r>
            <a:r>
              <a:rPr lang="en-GB" sz="2000" dirty="0">
                <a:latin typeface="Oranda BT" pitchFamily="18" charset="0"/>
              </a:rPr>
              <a:t> </a:t>
            </a:r>
            <a:r>
              <a:rPr lang="en-GB" sz="2000" dirty="0" err="1">
                <a:latin typeface="Oranda BT" pitchFamily="18" charset="0"/>
              </a:rPr>
              <a:t>zberateľskej</a:t>
            </a:r>
            <a:r>
              <a:rPr lang="en-GB" sz="2000" dirty="0">
                <a:latin typeface="Oranda BT" pitchFamily="18" charset="0"/>
              </a:rPr>
              <a:t> a </a:t>
            </a:r>
            <a:r>
              <a:rPr lang="en-GB" sz="2000" dirty="0" err="1">
                <a:latin typeface="Oranda BT" pitchFamily="18" charset="0"/>
              </a:rPr>
              <a:t>odbornej</a:t>
            </a:r>
            <a:r>
              <a:rPr lang="en-GB" sz="2000" dirty="0">
                <a:latin typeface="Oranda BT" pitchFamily="18" charset="0"/>
              </a:rPr>
              <a:t> </a:t>
            </a:r>
            <a:r>
              <a:rPr lang="en-GB" sz="2000" dirty="0" err="1">
                <a:latin typeface="Oranda BT" pitchFamily="18" charset="0"/>
              </a:rPr>
              <a:t>verejnosti</a:t>
            </a:r>
            <a:r>
              <a:rPr lang="en-GB" sz="2000" dirty="0">
                <a:latin typeface="Oranda BT" pitchFamily="18" charset="0"/>
              </a:rPr>
              <a:t>, </a:t>
            </a:r>
            <a:r>
              <a:rPr lang="en-GB" sz="2000" dirty="0" err="1">
                <a:latin typeface="Oranda BT" pitchFamily="18" charset="0"/>
              </a:rPr>
              <a:t>propagácia</a:t>
            </a:r>
            <a:r>
              <a:rPr lang="en-GB" sz="2000" dirty="0">
                <a:latin typeface="Oranda BT" pitchFamily="18" charset="0"/>
              </a:rPr>
              <a:t> </a:t>
            </a:r>
            <a:r>
              <a:rPr lang="en-GB" sz="2000" dirty="0" err="1" smtClean="0">
                <a:latin typeface="Oranda BT" pitchFamily="18" charset="0"/>
              </a:rPr>
              <a:t>medailérstva</a:t>
            </a:r>
            <a:endParaRPr lang="sk-SK" sz="2000" dirty="0" smtClean="0">
              <a:latin typeface="Oranda BT" pitchFamily="18" charset="0"/>
            </a:endParaRPr>
          </a:p>
          <a:p>
            <a:pPr marL="363538" indent="-363538"/>
            <a:r>
              <a:rPr lang="sk-SK" sz="2000" dirty="0" smtClean="0">
                <a:latin typeface="Oranda BT" pitchFamily="18" charset="0"/>
              </a:rPr>
              <a:t>- 	</a:t>
            </a:r>
            <a:r>
              <a:rPr lang="sk-SK" sz="2000" u="sng" dirty="0" smtClean="0">
                <a:latin typeface="Oranda BT" pitchFamily="18" charset="0"/>
              </a:rPr>
              <a:t>súpis </a:t>
            </a:r>
            <a:r>
              <a:rPr lang="sk-SK" sz="2000" u="sng" dirty="0">
                <a:latin typeface="Oranda BT" pitchFamily="18" charset="0"/>
              </a:rPr>
              <a:t>medailí</a:t>
            </a:r>
            <a:r>
              <a:rPr lang="sk-SK" sz="2000" dirty="0">
                <a:latin typeface="Oranda BT" pitchFamily="18" charset="0"/>
              </a:rPr>
              <a:t>, ktoré vznikli na Slovensku za daný rok -  pracovný názov „</a:t>
            </a:r>
            <a:r>
              <a:rPr lang="sk-SK" sz="2000" u="sng" dirty="0">
                <a:latin typeface="Oranda BT" pitchFamily="18" charset="0"/>
              </a:rPr>
              <a:t>Medailérska tvorba za rok </a:t>
            </a:r>
            <a:r>
              <a:rPr lang="sk-SK" sz="2000" dirty="0" smtClean="0">
                <a:latin typeface="Oranda BT" pitchFamily="18" charset="0"/>
              </a:rPr>
              <a:t>2024“</a:t>
            </a:r>
            <a:endParaRPr lang="sk-SK" sz="2000" dirty="0">
              <a:latin typeface="Oranda BT" pitchFamily="18" charset="0"/>
            </a:endParaRPr>
          </a:p>
          <a:p>
            <a:pPr marL="363538" indent="-1588"/>
            <a:endParaRPr lang="sk-SK" sz="2000" dirty="0" smtClean="0">
              <a:latin typeface="Oranda BT" pitchFamily="18" charset="0"/>
            </a:endParaRPr>
          </a:p>
        </p:txBody>
      </p:sp>
    </p:spTree>
    <p:extLst>
      <p:ext uri="{BB962C8B-B14F-4D97-AF65-F5344CB8AC3E}">
        <p14:creationId xmlns:p14="http://schemas.microsoft.com/office/powerpoint/2010/main" val="1703127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194674"/>
          </a:xfrm>
          <a:prstGeom prst="rect">
            <a:avLst/>
          </a:prstGeom>
        </p:spPr>
        <p:txBody>
          <a:bodyPr wrap="square">
            <a:normAutofit/>
          </a:bodyPr>
          <a:lstStyle/>
          <a:p>
            <a:pPr algn="ctr"/>
            <a:r>
              <a:rPr lang="sk-SK" sz="2000" b="1" u="sng" dirty="0" smtClean="0">
                <a:latin typeface="Oranda BT" pitchFamily="18" charset="0"/>
              </a:rPr>
              <a:t>Medailérsky klub</a:t>
            </a:r>
            <a:r>
              <a:rPr lang="sk-SK" sz="2000" dirty="0" smtClean="0">
                <a:latin typeface="Oranda BT" pitchFamily="18" charset="0"/>
              </a:rPr>
              <a:t/>
            </a:r>
            <a:br>
              <a:rPr lang="sk-SK" sz="2000" dirty="0" smtClean="0">
                <a:latin typeface="Oranda BT" pitchFamily="18" charset="0"/>
              </a:rPr>
            </a:br>
            <a:endParaRPr lang="sk-SK" sz="2000" dirty="0" smtClean="0">
              <a:latin typeface="Oranda BT" pitchFamily="18" charset="0"/>
            </a:endParaRPr>
          </a:p>
          <a:p>
            <a:r>
              <a:rPr lang="sk-SK" sz="2000" b="1" u="sng" dirty="0" smtClean="0">
                <a:latin typeface="Oranda BT" pitchFamily="18" charset="0"/>
              </a:rPr>
              <a:t>Plánované aktivity (</a:t>
            </a:r>
            <a:r>
              <a:rPr lang="sk-SK" sz="2000" b="1" u="sng" dirty="0" err="1" smtClean="0">
                <a:latin typeface="Oranda BT" pitchFamily="18" charset="0"/>
              </a:rPr>
              <a:t>pokr</a:t>
            </a:r>
            <a:r>
              <a:rPr lang="sk-SK" sz="2000" b="1" u="sng" dirty="0" smtClean="0">
                <a:latin typeface="Oranda BT" pitchFamily="18" charset="0"/>
              </a:rPr>
              <a:t>.)</a:t>
            </a:r>
            <a:r>
              <a:rPr lang="sk-SK" sz="2000" dirty="0" smtClean="0">
                <a:latin typeface="Oranda BT" pitchFamily="18" charset="0"/>
              </a:rPr>
              <a:t>:</a:t>
            </a:r>
          </a:p>
          <a:p>
            <a:pPr marL="342900" indent="-342900">
              <a:buFontTx/>
              <a:buChar char="-"/>
            </a:pPr>
            <a:r>
              <a:rPr lang="sk-SK" sz="2000" u="sng" dirty="0" smtClean="0">
                <a:latin typeface="Oranda BT" pitchFamily="18" charset="0"/>
              </a:rPr>
              <a:t>podpora </a:t>
            </a:r>
            <a:r>
              <a:rPr lang="sk-SK" sz="2000" u="sng" dirty="0">
                <a:latin typeface="Oranda BT" pitchFamily="18" charset="0"/>
              </a:rPr>
              <a:t>a podnecovanie mladých tvorcov</a:t>
            </a:r>
            <a:r>
              <a:rPr lang="sk-SK" sz="2000" dirty="0">
                <a:latin typeface="Oranda BT" pitchFamily="18" charset="0"/>
              </a:rPr>
              <a:t> – študentov stredných a vysokých škôl</a:t>
            </a:r>
          </a:p>
          <a:p>
            <a:r>
              <a:rPr lang="sk-SK" sz="2000" i="1" dirty="0" smtClean="0">
                <a:latin typeface="Oranda BT" pitchFamily="18" charset="0"/>
              </a:rPr>
              <a:t>Cieľ</a:t>
            </a:r>
            <a:r>
              <a:rPr lang="sk-SK" sz="2000" dirty="0">
                <a:latin typeface="Oranda BT" pitchFamily="18" charset="0"/>
              </a:rPr>
              <a:t>: zabezpečovať prísun nových nadaných </a:t>
            </a:r>
            <a:r>
              <a:rPr lang="sk-SK" sz="2000" dirty="0" smtClean="0">
                <a:latin typeface="Oranda BT" pitchFamily="18" charset="0"/>
              </a:rPr>
              <a:t>medailérov</a:t>
            </a:r>
            <a:endParaRPr lang="sk-SK" sz="2000" dirty="0">
              <a:latin typeface="Oranda BT" pitchFamily="18" charset="0"/>
            </a:endParaRPr>
          </a:p>
          <a:p>
            <a:r>
              <a:rPr lang="sk-SK" sz="2000" i="1" dirty="0" smtClean="0">
                <a:latin typeface="Oranda BT" pitchFamily="18" charset="0"/>
              </a:rPr>
              <a:t>Forma</a:t>
            </a:r>
            <a:r>
              <a:rPr lang="sk-SK" sz="2000" dirty="0">
                <a:latin typeface="Oranda BT" pitchFamily="18" charset="0"/>
              </a:rPr>
              <a:t>: spolupráca so ŠUP a VŠVU v Bratislave s cieľom </a:t>
            </a:r>
            <a:r>
              <a:rPr lang="sk-SK" sz="2000" dirty="0" smtClean="0">
                <a:latin typeface="Oranda BT" pitchFamily="18" charset="0"/>
              </a:rPr>
              <a:t>podporenia výučby </a:t>
            </a:r>
            <a:r>
              <a:rPr lang="sk-SK" sz="2000" dirty="0">
                <a:latin typeface="Oranda BT" pitchFamily="18" charset="0"/>
              </a:rPr>
              <a:t>v oblasti medailérskej tvorby, súťaže študentov a mladých </a:t>
            </a:r>
            <a:r>
              <a:rPr lang="sk-SK" sz="2000" dirty="0" smtClean="0">
                <a:latin typeface="Oranda BT" pitchFamily="18" charset="0"/>
              </a:rPr>
              <a:t>autorov</a:t>
            </a:r>
          </a:p>
          <a:p>
            <a:endParaRPr lang="sk-SK" sz="2000" dirty="0">
              <a:latin typeface="Oranda BT" pitchFamily="18" charset="0"/>
            </a:endParaRPr>
          </a:p>
          <a:p>
            <a:r>
              <a:rPr lang="sk-SK" sz="2000" dirty="0" smtClean="0">
                <a:latin typeface="Oranda BT" pitchFamily="18" charset="0"/>
              </a:rPr>
              <a:t>- </a:t>
            </a:r>
            <a:r>
              <a:rPr lang="sk-SK" sz="2000" u="sng" dirty="0" smtClean="0">
                <a:latin typeface="Oranda BT" pitchFamily="18" charset="0"/>
              </a:rPr>
              <a:t>katalógy/súpisy medailí</a:t>
            </a:r>
            <a:r>
              <a:rPr lang="sk-SK" sz="2000" dirty="0" smtClean="0">
                <a:latin typeface="Oranda BT" pitchFamily="18" charset="0"/>
              </a:rPr>
              <a:t>:</a:t>
            </a:r>
            <a:endParaRPr lang="sk-SK" sz="2000" dirty="0">
              <a:latin typeface="Oranda BT" pitchFamily="18" charset="0"/>
            </a:endParaRPr>
          </a:p>
          <a:p>
            <a:r>
              <a:rPr lang="sk-SK" sz="2000" dirty="0">
                <a:latin typeface="Oranda BT" pitchFamily="18" charset="0"/>
              </a:rPr>
              <a:t>– </a:t>
            </a:r>
            <a:r>
              <a:rPr lang="sk-SK" sz="2000" i="1" dirty="0">
                <a:latin typeface="Oranda BT" pitchFamily="18" charset="0"/>
              </a:rPr>
              <a:t>Ľudmila </a:t>
            </a:r>
            <a:r>
              <a:rPr lang="sk-SK" sz="2000" i="1" dirty="0" err="1">
                <a:latin typeface="Oranda BT" pitchFamily="18" charset="0"/>
              </a:rPr>
              <a:t>Cvengrošová</a:t>
            </a:r>
            <a:r>
              <a:rPr lang="sk-SK" sz="2000" i="1" dirty="0">
                <a:latin typeface="Oranda BT" pitchFamily="18" charset="0"/>
              </a:rPr>
              <a:t> </a:t>
            </a:r>
            <a:r>
              <a:rPr lang="sk-SK" sz="2000" dirty="0">
                <a:latin typeface="Oranda BT" pitchFamily="18" charset="0"/>
              </a:rPr>
              <a:t>– </a:t>
            </a:r>
            <a:r>
              <a:rPr lang="sk-SK" sz="2000" dirty="0" smtClean="0">
                <a:latin typeface="Oranda BT" pitchFamily="18" charset="0"/>
              </a:rPr>
              <a:t>súpis medailí k 90. výročiu narodenia (2027)</a:t>
            </a:r>
            <a:br>
              <a:rPr lang="sk-SK" sz="2000" dirty="0" smtClean="0">
                <a:latin typeface="Oranda BT" pitchFamily="18" charset="0"/>
              </a:rPr>
            </a:br>
            <a:r>
              <a:rPr lang="sk-SK" sz="2000" dirty="0" smtClean="0">
                <a:latin typeface="Oranda BT" pitchFamily="18" charset="0"/>
              </a:rPr>
              <a:t>– </a:t>
            </a:r>
            <a:r>
              <a:rPr lang="sk-SK" sz="2000" i="1" dirty="0">
                <a:latin typeface="Oranda BT" pitchFamily="18" charset="0"/>
              </a:rPr>
              <a:t>Marián Polonský medaily</a:t>
            </a:r>
            <a:r>
              <a:rPr lang="sk-SK" sz="2000" dirty="0">
                <a:latin typeface="Oranda BT" pitchFamily="18" charset="0"/>
              </a:rPr>
              <a:t> (doplnenie katalógu/úpisu medailí a drobnej plastiky)</a:t>
            </a:r>
          </a:p>
          <a:p>
            <a:r>
              <a:rPr lang="sk-SK" sz="2000" dirty="0">
                <a:latin typeface="Oranda BT" pitchFamily="18" charset="0"/>
              </a:rPr>
              <a:t>– </a:t>
            </a:r>
            <a:r>
              <a:rPr lang="sk-SK" sz="2000" i="1" dirty="0">
                <a:latin typeface="Oranda BT" pitchFamily="18" charset="0"/>
              </a:rPr>
              <a:t>Karol Lacko</a:t>
            </a:r>
            <a:r>
              <a:rPr lang="sk-SK" sz="2000" dirty="0">
                <a:latin typeface="Oranda BT" pitchFamily="18" charset="0"/>
              </a:rPr>
              <a:t> – súpis </a:t>
            </a:r>
            <a:r>
              <a:rPr lang="sk-SK" sz="2000" dirty="0" smtClean="0">
                <a:latin typeface="Oranda BT" pitchFamily="18" charset="0"/>
              </a:rPr>
              <a:t>medailí</a:t>
            </a:r>
          </a:p>
          <a:p>
            <a:r>
              <a:rPr lang="sk-SK" sz="2000" dirty="0" smtClean="0">
                <a:latin typeface="Oranda BT" pitchFamily="18" charset="0"/>
              </a:rPr>
              <a:t/>
            </a:r>
            <a:br>
              <a:rPr lang="sk-SK" sz="2000" dirty="0" smtClean="0">
                <a:latin typeface="Oranda BT" pitchFamily="18" charset="0"/>
              </a:rPr>
            </a:br>
            <a:r>
              <a:rPr lang="sk-SK" sz="2000" dirty="0" smtClean="0">
                <a:latin typeface="Oranda BT" pitchFamily="18" charset="0"/>
              </a:rPr>
              <a:t>- založenie špecializovanej medailérskej knižnice</a:t>
            </a:r>
            <a:endParaRPr lang="sk-SK" sz="2000" dirty="0">
              <a:latin typeface="Oranda BT" pitchFamily="18" charset="0"/>
            </a:endParaRPr>
          </a:p>
          <a:p>
            <a:r>
              <a:rPr lang="sk-SK" sz="2000" dirty="0" smtClean="0">
                <a:latin typeface="Oranda BT" pitchFamily="18" charset="0"/>
              </a:rPr>
              <a:t>- vydávanie špecializovaného magazínu zameraného na medailérstvo</a:t>
            </a:r>
            <a:endParaRPr lang="sk-SK" sz="2000" dirty="0">
              <a:latin typeface="Oranda BT" pitchFamily="18" charset="0"/>
            </a:endParaRPr>
          </a:p>
        </p:txBody>
      </p:sp>
    </p:spTree>
    <p:extLst>
      <p:ext uri="{BB962C8B-B14F-4D97-AF65-F5344CB8AC3E}">
        <p14:creationId xmlns:p14="http://schemas.microsoft.com/office/powerpoint/2010/main" val="2637698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MyFilez\MyDocs\Tovar\Mince\00_Diff\00_diff\Plakety-medaily\Medailérsky klub\03_\01_Projekty\01_Medaila roka\2023\Fra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374"/>
            <a:ext cx="9144000" cy="686537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6248400"/>
            <a:ext cx="7772400" cy="457200"/>
          </a:xfrm>
        </p:spPr>
        <p:txBody>
          <a:bodyPr>
            <a:normAutofit/>
          </a:bodyPr>
          <a:lstStyle/>
          <a:p>
            <a:r>
              <a:rPr lang="sk-SK" sz="2000" u="sng" dirty="0" smtClean="0">
                <a:solidFill>
                  <a:schemeClr val="tx1">
                    <a:lumMod val="75000"/>
                    <a:lumOff val="25000"/>
                  </a:schemeClr>
                </a:solidFill>
              </a:rPr>
              <a:t>https://medailerskyklub.art/ocenenie-medaila-roka-2024/</a:t>
            </a:r>
            <a:endParaRPr lang="en-GB" sz="2000" u="sng" dirty="0">
              <a:solidFill>
                <a:schemeClr val="tx1">
                  <a:lumMod val="75000"/>
                  <a:lumOff val="25000"/>
                </a:schemeClr>
              </a:solidFill>
            </a:endParaRPr>
          </a:p>
        </p:txBody>
      </p:sp>
      <p:sp>
        <p:nvSpPr>
          <p:cNvPr id="8" name="Title 1"/>
          <p:cNvSpPr>
            <a:spLocks noGrp="1"/>
          </p:cNvSpPr>
          <p:nvPr>
            <p:ph type="ctrTitle"/>
          </p:nvPr>
        </p:nvSpPr>
        <p:spPr>
          <a:xfrm>
            <a:off x="3307801" y="262200"/>
            <a:ext cx="2559599" cy="576000"/>
          </a:xfrm>
        </p:spPr>
        <p:txBody>
          <a:bodyPr>
            <a:noAutofit/>
          </a:bodyPr>
          <a:lstStyle/>
          <a:p>
            <a:r>
              <a:rPr lang="sk-SK" sz="2400" b="1" u="sng" dirty="0" smtClean="0">
                <a:solidFill>
                  <a:srgbClr val="736239"/>
                </a:solidFill>
                <a:latin typeface="Minion Pro" pitchFamily="18" charset="0"/>
              </a:rPr>
              <a:t>Medaila roka 2024</a:t>
            </a:r>
            <a:endParaRPr lang="en-GB" sz="2400" dirty="0">
              <a:solidFill>
                <a:srgbClr val="736239"/>
              </a:solidFill>
              <a:latin typeface="Minion Pro" pitchFamily="18" charset="0"/>
            </a:endParaRPr>
          </a:p>
        </p:txBody>
      </p:sp>
      <p:pic>
        <p:nvPicPr>
          <p:cNvPr id="9" name="Picture 2" descr="F:\MyFilez\MyDocs\Tovar\Mince\00_Diff\00_diff\Plakety-medaily\Medailérsky klub\03_\01_Logo\02_W\Medailersky klub_logo+nap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200"/>
            <a:ext cx="2410232" cy="5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977526"/>
            <a:ext cx="8534400" cy="5194674"/>
          </a:xfrm>
          <a:prstGeom prst="rect">
            <a:avLst/>
          </a:prstGeom>
        </p:spPr>
        <p:txBody>
          <a:bodyPr wrap="square">
            <a:normAutofit/>
          </a:bodyPr>
          <a:lstStyle/>
          <a:p>
            <a:pPr algn="ctr"/>
            <a:r>
              <a:rPr lang="sk-SK" sz="2800" dirty="0" smtClean="0">
                <a:latin typeface="Oranda BT" pitchFamily="18" charset="0"/>
              </a:rPr>
              <a:t/>
            </a:r>
            <a:br>
              <a:rPr lang="sk-SK" sz="2800" dirty="0" smtClean="0">
                <a:latin typeface="Oranda BT" pitchFamily="18" charset="0"/>
              </a:rPr>
            </a:br>
            <a:r>
              <a:rPr lang="sk-SK" sz="2800" b="1" u="sng" dirty="0" smtClean="0">
                <a:latin typeface="Oranda BT" pitchFamily="18" charset="0"/>
              </a:rPr>
              <a:t>Odovzdanie ocenení </a:t>
            </a:r>
          </a:p>
          <a:p>
            <a:pPr algn="ctr"/>
            <a:endParaRPr lang="sk-SK" sz="2000" b="1" u="sng" dirty="0">
              <a:latin typeface="Oranda BT" pitchFamily="18" charset="0"/>
            </a:endParaRPr>
          </a:p>
          <a:p>
            <a:pPr algn="ctr"/>
            <a:r>
              <a:rPr lang="sk-SK" sz="2400" b="1" u="sng" dirty="0" smtClean="0">
                <a:latin typeface="Oranda BT" pitchFamily="18" charset="0"/>
              </a:rPr>
              <a:t>k životnému jubileu a za prínos v medailérskej tvorbe</a:t>
            </a:r>
          </a:p>
          <a:p>
            <a:pPr algn="ctr"/>
            <a:endParaRPr lang="sk-SK" sz="2400" b="1" u="sng" dirty="0" smtClean="0">
              <a:latin typeface="Oranda BT" pitchFamily="18" charset="0"/>
            </a:endParaRPr>
          </a:p>
          <a:p>
            <a:pPr algn="ctr"/>
            <a:endParaRPr lang="sk-SK" sz="2400" b="1" u="sng" dirty="0" smtClean="0">
              <a:latin typeface="Oranda BT" pitchFamily="18" charset="0"/>
            </a:endParaRPr>
          </a:p>
          <a:p>
            <a:pPr marL="342900" indent="-342900" algn="ctr">
              <a:buFontTx/>
              <a:buChar char="-"/>
            </a:pPr>
            <a:r>
              <a:rPr lang="sk-SK" sz="3200" dirty="0" smtClean="0">
                <a:latin typeface="Oranda BT" pitchFamily="18" charset="0"/>
              </a:rPr>
              <a:t>akad</a:t>
            </a:r>
            <a:r>
              <a:rPr lang="sk-SK" sz="3200" dirty="0">
                <a:latin typeface="Oranda BT" pitchFamily="18" charset="0"/>
              </a:rPr>
              <a:t>. sochár </a:t>
            </a:r>
            <a:r>
              <a:rPr lang="sk-SK" sz="3200" b="1" dirty="0">
                <a:latin typeface="Oranda BT" pitchFamily="18" charset="0"/>
              </a:rPr>
              <a:t>Milan </a:t>
            </a:r>
            <a:r>
              <a:rPr lang="sk-SK" sz="3200" b="1" dirty="0" err="1">
                <a:latin typeface="Oranda BT" pitchFamily="18" charset="0"/>
              </a:rPr>
              <a:t>Struhárik</a:t>
            </a:r>
            <a:r>
              <a:rPr lang="sk-SK" sz="3200" dirty="0">
                <a:latin typeface="Oranda BT" pitchFamily="18" charset="0"/>
              </a:rPr>
              <a:t> – 90 </a:t>
            </a:r>
            <a:r>
              <a:rPr lang="sk-SK" sz="3200" dirty="0" smtClean="0">
                <a:latin typeface="Oranda BT" pitchFamily="18" charset="0"/>
              </a:rPr>
              <a:t>rokov</a:t>
            </a:r>
          </a:p>
          <a:p>
            <a:pPr algn="ctr"/>
            <a:endParaRPr lang="sk-SK" sz="2400" b="1" u="sng" dirty="0" smtClean="0">
              <a:latin typeface="Oranda BT" pitchFamily="18" charset="0"/>
            </a:endParaRPr>
          </a:p>
          <a:p>
            <a:pPr marL="342900" indent="-342900" algn="ctr">
              <a:buFontTx/>
              <a:buChar char="-"/>
            </a:pPr>
            <a:r>
              <a:rPr lang="sk-SK" sz="3200" b="1" dirty="0" smtClean="0">
                <a:latin typeface="Oranda BT" pitchFamily="18" charset="0"/>
              </a:rPr>
              <a:t>Milan Kožuch </a:t>
            </a:r>
            <a:r>
              <a:rPr lang="sk-SK" sz="3200" dirty="0" smtClean="0">
                <a:latin typeface="Oranda BT" pitchFamily="18" charset="0"/>
              </a:rPr>
              <a:t>– 80 rokov</a:t>
            </a:r>
          </a:p>
          <a:p>
            <a:pPr marL="342900" indent="-342900" algn="ctr">
              <a:buFontTx/>
              <a:buChar char="-"/>
            </a:pPr>
            <a:endParaRPr lang="sk-SK" sz="3200" dirty="0">
              <a:latin typeface="Oranda BT" pitchFamily="18" charset="0"/>
            </a:endParaRPr>
          </a:p>
          <a:p>
            <a:pPr marL="342900" indent="-342900" algn="ctr">
              <a:buFontTx/>
              <a:buChar char="-"/>
            </a:pPr>
            <a:r>
              <a:rPr lang="sk-SK" sz="3200" b="1" dirty="0" smtClean="0">
                <a:latin typeface="Oranda BT" pitchFamily="18" charset="0"/>
              </a:rPr>
              <a:t>Branislav </a:t>
            </a:r>
            <a:r>
              <a:rPr lang="sk-SK" sz="3200" b="1" dirty="0" err="1" smtClean="0">
                <a:latin typeface="Oranda BT" pitchFamily="18" charset="0"/>
              </a:rPr>
              <a:t>Ronai</a:t>
            </a:r>
            <a:r>
              <a:rPr lang="sk-SK" sz="3200" dirty="0" smtClean="0">
                <a:latin typeface="Oranda BT" pitchFamily="18" charset="0"/>
              </a:rPr>
              <a:t> - 40 rokov</a:t>
            </a:r>
          </a:p>
        </p:txBody>
      </p:sp>
    </p:spTree>
    <p:extLst>
      <p:ext uri="{BB962C8B-B14F-4D97-AF65-F5344CB8AC3E}">
        <p14:creationId xmlns:p14="http://schemas.microsoft.com/office/powerpoint/2010/main" val="795909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5" name="Zástupný symbol pro obsah 4"/>
          <p:cNvSpPr>
            <a:spLocks noGrp="1"/>
          </p:cNvSpPr>
          <p:nvPr>
            <p:ph idx="1"/>
          </p:nvPr>
        </p:nvSpPr>
        <p:spPr/>
        <p:txBody>
          <a:bodyPr/>
          <a:lstStyle/>
          <a:p>
            <a:endParaRPr lang="sk-SK" dirty="0"/>
          </a:p>
        </p:txBody>
      </p:sp>
      <p:pic>
        <p:nvPicPr>
          <p:cNvPr id="8194" name="Picture 2" descr="E:\MyFilez\MyDocs\Tovar\Mince\00_Diff\00_diff\Plakety-medaily\Medailérsky klub\03_\01_Projekty\01_Medaila roka\2024\Medaila roka_2024_diplom_24x18_Ocenenie_Milan Struhári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1174"/>
            <a:ext cx="9252800" cy="693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9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17383</TotalTime>
  <Words>4643</Words>
  <Application>Microsoft Office PowerPoint</Application>
  <PresentationFormat>Předvádění na obrazovce (4:3)</PresentationFormat>
  <Paragraphs>932</Paragraphs>
  <Slides>56</Slides>
  <Notes>54</Notes>
  <HiddenSlides>0</HiddenSlides>
  <MMClips>0</MMClips>
  <ScaleCrop>false</ScaleCrop>
  <HeadingPairs>
    <vt:vector size="4" baseType="variant">
      <vt:variant>
        <vt:lpstr>Motiv</vt:lpstr>
      </vt:variant>
      <vt:variant>
        <vt:i4>1</vt:i4>
      </vt:variant>
      <vt:variant>
        <vt:lpstr>Nadpisy snímků</vt:lpstr>
      </vt:variant>
      <vt:variant>
        <vt:i4>56</vt:i4>
      </vt:variant>
    </vt:vector>
  </HeadingPairs>
  <TitlesOfParts>
    <vt:vector size="57" baseType="lpstr">
      <vt:lpstr>Office Theme</vt:lpstr>
      <vt:lpstr>Prezentace aplikace PowerPoint</vt:lpstr>
      <vt:lpstr>Medaila roka 2024 Slávnostné vyhlasovanie výsledkov  25.9.2025 17:30 Stredoslovenské múzeum, Banská Bystrica, Thurzov dom</vt:lpstr>
      <vt:lpstr>Medaila roka 2024</vt:lpstr>
      <vt:lpstr>Medaila roka 2024</vt:lpstr>
      <vt:lpstr>Medaila roka 2024</vt:lpstr>
      <vt:lpstr>Medaila roka 2024</vt:lpstr>
      <vt:lpstr>Medaila roka 2024</vt:lpstr>
      <vt:lpstr>Medaila roka 2024</vt:lpstr>
      <vt:lpstr>Prezentace aplikace PowerPoint</vt:lpstr>
      <vt:lpstr>Prezentace aplikace PowerPoint</vt:lpstr>
      <vt:lpstr>Prezentace aplikace PowerPoint</vt:lpstr>
      <vt:lpstr>Medaila roka 2024</vt:lpstr>
      <vt:lpstr>Medaila roka 2024</vt:lpstr>
      <vt:lpstr>Medaila roka 2024</vt:lpstr>
      <vt:lpstr>Medaila roka 2024</vt:lpstr>
      <vt:lpstr>Medaila roka 2024</vt:lpstr>
      <vt:lpstr>Medaila roka 2024</vt:lpstr>
      <vt:lpstr>Medaila roka 2024 - nominácie</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vt:lpstr>
      <vt:lpstr>Medaila roka 2024 - výsledky</vt:lpstr>
      <vt:lpstr>Medaila roka 2024</vt:lpstr>
      <vt:lpstr>Medaila roka 2024 – 3. miesto</vt:lpstr>
      <vt:lpstr>Medaila roka 2024</vt:lpstr>
      <vt:lpstr>Prezentace aplikace PowerPoint</vt:lpstr>
      <vt:lpstr>Medaila roka 2024</vt:lpstr>
      <vt:lpstr>Prezentace aplikace PowerPoint</vt:lpstr>
      <vt:lpstr>Medaila roka 2024</vt:lpstr>
      <vt:lpstr>Prezentace aplikace PowerPoint</vt:lpstr>
      <vt:lpstr>Prezentace aplikace PowerPoint</vt:lpstr>
      <vt:lpstr>Medaila roka 2023</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Medaila roka 2023 slávnostné vyhlasovanie</dc:title>
  <dc:creator>MedailerskyKlub@gmail.com</dc:creator>
  <cp:lastModifiedBy>MK</cp:lastModifiedBy>
  <cp:revision>141</cp:revision>
  <dcterms:created xsi:type="dcterms:W3CDTF">2006-08-16T00:00:00Z</dcterms:created>
  <dcterms:modified xsi:type="dcterms:W3CDTF">2025-09-30T19:14:52Z</dcterms:modified>
</cp:coreProperties>
</file>